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9" r:id="rId2"/>
    <p:sldId id="262" r:id="rId3"/>
    <p:sldId id="263" r:id="rId4"/>
    <p:sldId id="270" r:id="rId5"/>
    <p:sldId id="269" r:id="rId6"/>
    <p:sldId id="268" r:id="rId7"/>
    <p:sldId id="266" r:id="rId8"/>
    <p:sldId id="278" r:id="rId9"/>
    <p:sldId id="276" r:id="rId10"/>
    <p:sldId id="279" r:id="rId11"/>
    <p:sldId id="275" r:id="rId12"/>
    <p:sldId id="280" r:id="rId13"/>
    <p:sldId id="274" r:id="rId14"/>
    <p:sldId id="273" r:id="rId15"/>
    <p:sldId id="272" r:id="rId16"/>
    <p:sldId id="282" r:id="rId17"/>
    <p:sldId id="281" r:id="rId18"/>
    <p:sldId id="283" r:id="rId19"/>
    <p:sldId id="260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9966"/>
    <a:srgbClr val="7ABC32"/>
    <a:srgbClr val="2A5A06"/>
    <a:srgbClr val="FF9E1D"/>
    <a:srgbClr val="D68B1C"/>
    <a:srgbClr val="D09622"/>
    <a:srgbClr val="CC99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5" autoAdjust="0"/>
    <p:restoredTop sz="94574" autoAdjust="0"/>
  </p:normalViewPr>
  <p:slideViewPr>
    <p:cSldViewPr>
      <p:cViewPr varScale="1">
        <p:scale>
          <a:sx n="63" d="100"/>
          <a:sy n="63" d="100"/>
        </p:scale>
        <p:origin x="-1596" y="-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156370338" cy="15637033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r-Latn-C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E9EEE5-BA3B-4878-9C61-DEADAA21CB30}" type="datetimeFigureOut">
              <a:rPr lang="sr-Latn-CS" smtClean="0"/>
              <a:pPr/>
              <a:t>9.5.2015</a:t>
            </a:fld>
            <a:endParaRPr lang="sr-Latn-C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r-Latn-C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C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r-Latn-C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93DFE1-4679-48A4-95A5-51690A434509}" type="slidenum">
              <a:rPr lang="sr-Latn-CS" smtClean="0"/>
              <a:pPr/>
              <a:t>‹#›</a:t>
            </a:fld>
            <a:endParaRPr lang="sr-Latn-C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65195" y="4650640"/>
            <a:ext cx="7329840" cy="859205"/>
          </a:xfrm>
          <a:effectLst/>
        </p:spPr>
        <p:txBody>
          <a:bodyPr>
            <a:normAutofit/>
          </a:bodyPr>
          <a:lstStyle>
            <a:lvl1pPr algn="l">
              <a:defRPr sz="3600">
                <a:solidFill>
                  <a:srgbClr val="2A5A06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65195" y="5566870"/>
            <a:ext cx="7329840" cy="458115"/>
          </a:xfrm>
        </p:spPr>
        <p:txBody>
          <a:bodyPr>
            <a:normAutofit/>
          </a:bodyPr>
          <a:lstStyle>
            <a:lvl1pPr marL="0" indent="0" algn="l">
              <a:buNone/>
              <a:defRPr sz="2800">
                <a:solidFill>
                  <a:srgbClr val="7ABC3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253875174"/>
      </p:ext>
    </p:extLst>
  </p:cSld>
  <p:clrMapOvr>
    <a:masterClrMapping/>
  </p:clrMapOvr>
  <p:transition>
    <p:cover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77607843"/>
      </p:ext>
    </p:extLst>
  </p:cSld>
  <p:clrMapOvr>
    <a:masterClrMapping/>
  </p:clrMapOvr>
  <p:transition>
    <p:cover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428665726"/>
      </p:ext>
    </p:extLst>
  </p:cSld>
  <p:clrMapOvr>
    <a:masterClrMapping/>
  </p:clrMapOvr>
  <p:transition>
    <p:cover dir="r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893609949"/>
      </p:ext>
    </p:extLst>
  </p:cSld>
  <p:clrMapOvr>
    <a:masterClrMapping/>
  </p:clrMapOvr>
  <p:transition>
    <p:cover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1443835"/>
            <a:ext cx="8229600" cy="458115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2A5A06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5" y="2054655"/>
            <a:ext cx="8229600" cy="3918803"/>
          </a:xfrm>
        </p:spPr>
        <p:txBody>
          <a:bodyPr/>
          <a:lstStyle>
            <a:lvl1pPr>
              <a:defRPr sz="2800">
                <a:solidFill>
                  <a:schemeClr val="accent3">
                    <a:lumMod val="50000"/>
                  </a:schemeClr>
                </a:solidFill>
              </a:defRPr>
            </a:lvl1pPr>
            <a:lvl2pPr>
              <a:defRPr>
                <a:solidFill>
                  <a:schemeClr val="accent3">
                    <a:lumMod val="50000"/>
                  </a:schemeClr>
                </a:solidFill>
              </a:defRPr>
            </a:lvl2pPr>
            <a:lvl3pPr>
              <a:defRPr>
                <a:solidFill>
                  <a:schemeClr val="accent3">
                    <a:lumMod val="50000"/>
                  </a:schemeClr>
                </a:solidFill>
              </a:defRPr>
            </a:lvl3pPr>
            <a:lvl4pPr>
              <a:defRPr>
                <a:solidFill>
                  <a:schemeClr val="accent3">
                    <a:lumMod val="50000"/>
                  </a:schemeClr>
                </a:solidFill>
              </a:defRPr>
            </a:lvl4pPr>
            <a:lvl5pPr>
              <a:defRPr>
                <a:solidFill>
                  <a:schemeClr val="accent3">
                    <a:lumMod val="50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664471362"/>
      </p:ext>
    </p:extLst>
  </p:cSld>
  <p:clrMapOvr>
    <a:masterClrMapping/>
  </p:clrMapOvr>
  <p:transition>
    <p:cover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6014" y="374900"/>
            <a:ext cx="6558080" cy="763525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7ABC3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76015" y="1291130"/>
            <a:ext cx="6558080" cy="4275740"/>
          </a:xfrm>
        </p:spPr>
        <p:txBody>
          <a:bodyPr/>
          <a:lstStyle>
            <a:lvl1pPr>
              <a:defRPr sz="2800">
                <a:solidFill>
                  <a:schemeClr val="accent3">
                    <a:lumMod val="50000"/>
                  </a:schemeClr>
                </a:solidFill>
              </a:defRPr>
            </a:lvl1pPr>
            <a:lvl2pPr>
              <a:defRPr>
                <a:solidFill>
                  <a:schemeClr val="accent3">
                    <a:lumMod val="50000"/>
                  </a:schemeClr>
                </a:solidFill>
              </a:defRPr>
            </a:lvl2pPr>
            <a:lvl3pPr>
              <a:defRPr>
                <a:solidFill>
                  <a:schemeClr val="accent3">
                    <a:lumMod val="50000"/>
                  </a:schemeClr>
                </a:solidFill>
              </a:defRPr>
            </a:lvl3pPr>
            <a:lvl4pPr>
              <a:defRPr>
                <a:solidFill>
                  <a:schemeClr val="accent3">
                    <a:lumMod val="50000"/>
                  </a:schemeClr>
                </a:solidFill>
              </a:defRPr>
            </a:lvl4pPr>
            <a:lvl5pPr>
              <a:defRPr>
                <a:solidFill>
                  <a:schemeClr val="accent3">
                    <a:lumMod val="50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629391393"/>
      </p:ext>
    </p:extLst>
  </p:cSld>
  <p:clrMapOvr>
    <a:masterClrMapping/>
  </p:clrMapOvr>
  <p:transition>
    <p:cover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863441575"/>
      </p:ext>
    </p:extLst>
  </p:cSld>
  <p:clrMapOvr>
    <a:masterClrMapping/>
  </p:clrMapOvr>
  <p:transition>
    <p:cover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3014"/>
            <a:ext cx="8229600" cy="58462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556791830"/>
      </p:ext>
    </p:extLst>
  </p:cSld>
  <p:clrMapOvr>
    <a:masterClrMapping/>
  </p:clrMapOvr>
  <p:transition>
    <p:cover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1291130"/>
            <a:ext cx="8229600" cy="53218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accent3">
                    <a:lumMod val="50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8965" y="1882907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7ABC3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8965" y="2512770"/>
            <a:ext cx="4040188" cy="3035058"/>
          </a:xfrm>
        </p:spPr>
        <p:txBody>
          <a:bodyPr/>
          <a:lstStyle>
            <a:lvl1pPr>
              <a:defRPr sz="2400">
                <a:solidFill>
                  <a:schemeClr val="accent3">
                    <a:lumMod val="50000"/>
                  </a:schemeClr>
                </a:solidFill>
              </a:defRPr>
            </a:lvl1pPr>
            <a:lvl2pPr>
              <a:defRPr sz="2000">
                <a:solidFill>
                  <a:schemeClr val="accent3">
                    <a:lumMod val="50000"/>
                  </a:schemeClr>
                </a:solidFill>
              </a:defRPr>
            </a:lvl2pPr>
            <a:lvl3pPr>
              <a:defRPr sz="1800">
                <a:solidFill>
                  <a:schemeClr val="accent3">
                    <a:lumMod val="50000"/>
                  </a:schemeClr>
                </a:solidFill>
              </a:defRPr>
            </a:lvl3pPr>
            <a:lvl4pPr>
              <a:defRPr sz="1600">
                <a:solidFill>
                  <a:schemeClr val="accent3">
                    <a:lumMod val="50000"/>
                  </a:schemeClr>
                </a:solidFill>
              </a:defRPr>
            </a:lvl4pPr>
            <a:lvl5pPr>
              <a:defRPr sz="1600">
                <a:solidFill>
                  <a:schemeClr val="accent3">
                    <a:lumMod val="50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36790" y="1882907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7ABC3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36790" y="2512770"/>
            <a:ext cx="4041775" cy="3035058"/>
          </a:xfrm>
        </p:spPr>
        <p:txBody>
          <a:bodyPr/>
          <a:lstStyle>
            <a:lvl1pPr>
              <a:defRPr sz="2400">
                <a:solidFill>
                  <a:schemeClr val="accent3">
                    <a:lumMod val="50000"/>
                  </a:schemeClr>
                </a:solidFill>
              </a:defRPr>
            </a:lvl1pPr>
            <a:lvl2pPr>
              <a:defRPr sz="2000">
                <a:solidFill>
                  <a:schemeClr val="accent3">
                    <a:lumMod val="50000"/>
                  </a:schemeClr>
                </a:solidFill>
              </a:defRPr>
            </a:lvl2pPr>
            <a:lvl3pPr>
              <a:defRPr sz="1800">
                <a:solidFill>
                  <a:schemeClr val="accent3">
                    <a:lumMod val="50000"/>
                  </a:schemeClr>
                </a:solidFill>
              </a:defRPr>
            </a:lvl3pPr>
            <a:lvl4pPr>
              <a:defRPr sz="1600">
                <a:solidFill>
                  <a:schemeClr val="accent3">
                    <a:lumMod val="50000"/>
                  </a:schemeClr>
                </a:solidFill>
              </a:defRPr>
            </a:lvl4pPr>
            <a:lvl5pPr>
              <a:defRPr sz="1600">
                <a:solidFill>
                  <a:schemeClr val="accent3">
                    <a:lumMod val="50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5/9/2015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122911988"/>
      </p:ext>
    </p:extLst>
  </p:cSld>
  <p:clrMapOvr>
    <a:masterClrMapping/>
  </p:clrMapOvr>
  <p:transition>
    <p:cover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5/9/2015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029773110"/>
      </p:ext>
    </p:extLst>
  </p:cSld>
  <p:clrMapOvr>
    <a:masterClrMapping/>
  </p:clrMapOvr>
  <p:transition>
    <p:cover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5/9/2015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251864075"/>
      </p:ext>
    </p:extLst>
  </p:cSld>
  <p:clrMapOvr>
    <a:masterClrMapping/>
  </p:clrMapOvr>
  <p:transition>
    <p:cover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174452648"/>
      </p:ext>
    </p:extLst>
  </p:cSld>
  <p:clrMapOvr>
    <a:masterClrMapping/>
  </p:clrMapOvr>
  <p:transition>
    <p:cover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5/9/2015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ransition>
    <p:cover dir="r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6.png"/><Relationship Id="rId5" Type="http://schemas.openxmlformats.org/officeDocument/2006/relationships/image" Target="http://www.upisi.me/images/logo-ucg-2.jpg" TargetMode="External"/><Relationship Id="rId4" Type="http://schemas.openxmlformats.org/officeDocument/2006/relationships/image" Target="../media/image4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8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7.png"/><Relationship Id="rId5" Type="http://schemas.openxmlformats.org/officeDocument/2006/relationships/image" Target="http://www.upisi.me/images/logo-ucg-2.jpg" TargetMode="External"/><Relationship Id="rId4" Type="http://schemas.openxmlformats.org/officeDocument/2006/relationships/image" Target="../media/image4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10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9.png"/><Relationship Id="rId5" Type="http://schemas.openxmlformats.org/officeDocument/2006/relationships/image" Target="http://www.upisi.me/images/logo-ucg-2.jpg" TargetMode="External"/><Relationship Id="rId4" Type="http://schemas.openxmlformats.org/officeDocument/2006/relationships/image" Target="../media/image4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12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1.png"/><Relationship Id="rId5" Type="http://schemas.openxmlformats.org/officeDocument/2006/relationships/image" Target="http://www.upisi.me/images/logo-ucg-2.jpg" TargetMode="External"/><Relationship Id="rId4" Type="http://schemas.openxmlformats.org/officeDocument/2006/relationships/image" Target="../media/image4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Relationship Id="rId5" Type="http://schemas.openxmlformats.org/officeDocument/2006/relationships/image" Target="http://www.upisi.me/images/logo-ucg-2.jpg" TargetMode="External"/><Relationship Id="rId4" Type="http://schemas.openxmlformats.org/officeDocument/2006/relationships/image" Target="../media/image4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3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15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4.png"/><Relationship Id="rId5" Type="http://schemas.openxmlformats.org/officeDocument/2006/relationships/image" Target="http://www.upisi.me/images/logo-ucg-2.jpg" TargetMode="External"/><Relationship Id="rId4" Type="http://schemas.openxmlformats.org/officeDocument/2006/relationships/image" Target="../media/image4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Relationship Id="rId5" Type="http://schemas.openxmlformats.org/officeDocument/2006/relationships/image" Target="http://www.upisi.me/images/logo-ucg-2.jpg" TargetMode="External"/><Relationship Id="rId4" Type="http://schemas.openxmlformats.org/officeDocument/2006/relationships/image" Target="../media/image4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Relationship Id="rId5" Type="http://schemas.openxmlformats.org/officeDocument/2006/relationships/image" Target="http://www.upisi.me/images/logo-ucg-2.jpg" TargetMode="External"/><Relationship Id="rId4" Type="http://schemas.openxmlformats.org/officeDocument/2006/relationships/image" Target="../media/image4.jpe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Relationship Id="rId5" Type="http://schemas.openxmlformats.org/officeDocument/2006/relationships/image" Target="http://www.upisi.me/images/logo-ucg-2.jpg" TargetMode="Externa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Relationship Id="rId5" Type="http://schemas.openxmlformats.org/officeDocument/2006/relationships/image" Target="http://www.upisi.me/images/logo-ucg-2.jpg" TargetMode="External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5.png"/><Relationship Id="rId2" Type="http://schemas.openxmlformats.org/officeDocument/2006/relationships/slideLayout" Target="../slideLayouts/slideLayout5.xml"/><Relationship Id="rId1" Type="http://schemas.openxmlformats.org/officeDocument/2006/relationships/video" Target="file:///C:\Users\Marija%201\Downloads\275,000_volt_air_blast_circuit_breaker_high_voltage_arc.avi" TargetMode="External"/><Relationship Id="rId6" Type="http://schemas.openxmlformats.org/officeDocument/2006/relationships/image" Target="http://www.upisi.me/images/logo-ucg-2.jpg" TargetMode="Externa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Relationship Id="rId5" Type="http://schemas.openxmlformats.org/officeDocument/2006/relationships/image" Target="http://www.upisi.me/images/logo-ucg-2.jpg" TargetMode="External"/><Relationship Id="rId4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Relationship Id="rId5" Type="http://schemas.openxmlformats.org/officeDocument/2006/relationships/image" Target="http://www.upisi.me/images/logo-ucg-2.jpg" TargetMode="External"/><Relationship Id="rId4" Type="http://schemas.openxmlformats.org/officeDocument/2006/relationships/image" Target="../media/image4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Relationship Id="rId5" Type="http://schemas.openxmlformats.org/officeDocument/2006/relationships/image" Target="http://www.upisi.me/images/logo-ucg-2.jpg" TargetMode="External"/><Relationship Id="rId4" Type="http://schemas.openxmlformats.org/officeDocument/2006/relationships/image" Target="../media/image4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Relationship Id="rId5" Type="http://schemas.openxmlformats.org/officeDocument/2006/relationships/image" Target="http://www.upisi.me/images/logo-ucg-2.jpg" TargetMode="External"/><Relationship Id="rId4" Type="http://schemas.openxmlformats.org/officeDocument/2006/relationships/image" Target="../media/image4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Relationship Id="rId5" Type="http://schemas.openxmlformats.org/officeDocument/2006/relationships/image" Target="http://www.upisi.me/images/logo-ucg-2.jpg" TargetMode="External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0" y="1443835"/>
            <a:ext cx="8229600" cy="1143000"/>
          </a:xfrm>
        </p:spPr>
        <p:txBody>
          <a:bodyPr>
            <a:noAutofit/>
          </a:bodyPr>
          <a:lstStyle/>
          <a:p>
            <a:r>
              <a:rPr lang="sr-Latn-CS" sz="3600" b="1" dirty="0" smtClean="0">
                <a:solidFill>
                  <a:srgbClr val="339966"/>
                </a:solidFill>
                <a:latin typeface="Arial Narrow" pitchFamily="34" charset="0"/>
              </a:rPr>
              <a:t>Modelovanje električnog luka u visokonaponskim prekidačima</a:t>
            </a:r>
            <a:endParaRPr lang="sr-Latn-CS" sz="3600" dirty="0">
              <a:solidFill>
                <a:srgbClr val="339966"/>
              </a:solidFill>
              <a:latin typeface="Arial Narrow" pitchFamily="34" charset="0"/>
            </a:endParaRPr>
          </a:p>
        </p:txBody>
      </p:sp>
      <p:pic>
        <p:nvPicPr>
          <p:cNvPr id="7" name="Picture 2" descr="logo CG KO CIGR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88280" y="0"/>
            <a:ext cx="2055720" cy="1303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8"/>
          <p:cNvSpPr txBox="1"/>
          <p:nvPr/>
        </p:nvSpPr>
        <p:spPr>
          <a:xfrm>
            <a:off x="1823310" y="3123590"/>
            <a:ext cx="626090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339966"/>
                </a:solidFill>
                <a:latin typeface="Arial Narrow" pitchFamily="34" charset="0"/>
              </a:rPr>
              <a:t>Doc. Dr. </a:t>
            </a:r>
            <a:r>
              <a:rPr lang="en-US" sz="2400" dirty="0" err="1" smtClean="0">
                <a:solidFill>
                  <a:srgbClr val="339966"/>
                </a:solidFill>
                <a:latin typeface="Arial Narrow" pitchFamily="34" charset="0"/>
              </a:rPr>
              <a:t>Vladan</a:t>
            </a:r>
            <a:r>
              <a:rPr lang="en-US" sz="2400" dirty="0" smtClean="0">
                <a:solidFill>
                  <a:srgbClr val="339966"/>
                </a:solidFill>
                <a:latin typeface="Arial Narrow" pitchFamily="34" charset="0"/>
              </a:rPr>
              <a:t> </a:t>
            </a:r>
            <a:r>
              <a:rPr lang="en-US" sz="2400" dirty="0" err="1" smtClean="0">
                <a:solidFill>
                  <a:srgbClr val="339966"/>
                </a:solidFill>
                <a:latin typeface="Arial Narrow" pitchFamily="34" charset="0"/>
              </a:rPr>
              <a:t>Radulović</a:t>
            </a:r>
            <a:r>
              <a:rPr lang="en-US" sz="2400" dirty="0" smtClean="0">
                <a:solidFill>
                  <a:srgbClr val="339966"/>
                </a:solidFill>
                <a:latin typeface="Arial Narrow" pitchFamily="34" charset="0"/>
              </a:rPr>
              <a:t> </a:t>
            </a:r>
            <a:r>
              <a:rPr lang="en-US" sz="2400" dirty="0" err="1" smtClean="0">
                <a:solidFill>
                  <a:srgbClr val="339966"/>
                </a:solidFill>
                <a:latin typeface="Arial Narrow" pitchFamily="34" charset="0"/>
              </a:rPr>
              <a:t>i</a:t>
            </a:r>
            <a:r>
              <a:rPr lang="en-US" sz="2400" dirty="0" smtClean="0">
                <a:solidFill>
                  <a:srgbClr val="339966"/>
                </a:solidFill>
                <a:latin typeface="Arial Narrow" pitchFamily="34" charset="0"/>
              </a:rPr>
              <a:t>  Spec. Sc. </a:t>
            </a:r>
            <a:r>
              <a:rPr lang="en-US" sz="2400" dirty="0" err="1" smtClean="0">
                <a:solidFill>
                  <a:srgbClr val="339966"/>
                </a:solidFill>
                <a:latin typeface="Arial Narrow" pitchFamily="34" charset="0"/>
              </a:rPr>
              <a:t>Marija</a:t>
            </a:r>
            <a:r>
              <a:rPr lang="en-US" sz="2400" dirty="0" smtClean="0">
                <a:solidFill>
                  <a:srgbClr val="339966"/>
                </a:solidFill>
                <a:latin typeface="Arial Narrow" pitchFamily="34" charset="0"/>
              </a:rPr>
              <a:t> </a:t>
            </a:r>
            <a:r>
              <a:rPr lang="en-US" sz="2400" dirty="0" err="1" smtClean="0">
                <a:solidFill>
                  <a:srgbClr val="339966"/>
                </a:solidFill>
                <a:latin typeface="Arial Narrow" pitchFamily="34" charset="0"/>
              </a:rPr>
              <a:t>Mrdak</a:t>
            </a:r>
            <a:r>
              <a:rPr lang="en-US" sz="2400" dirty="0" smtClean="0">
                <a:solidFill>
                  <a:srgbClr val="339966"/>
                </a:solidFill>
                <a:latin typeface="Arial Narrow" pitchFamily="34" charset="0"/>
              </a:rPr>
              <a:t> </a:t>
            </a:r>
            <a:endParaRPr lang="sr-Latn-CS" sz="2400" dirty="0">
              <a:solidFill>
                <a:srgbClr val="339966"/>
              </a:solidFill>
              <a:latin typeface="Arial Narrow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197655" y="4192525"/>
            <a:ext cx="335951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dirty="0" err="1" smtClean="0">
                <a:solidFill>
                  <a:srgbClr val="339966"/>
                </a:solidFill>
                <a:latin typeface="Arial Narrow" pitchFamily="34" charset="0"/>
              </a:rPr>
              <a:t>Elektrotehni</a:t>
            </a:r>
            <a:r>
              <a:rPr lang="sr-Latn-CS" sz="2200" dirty="0" smtClean="0">
                <a:solidFill>
                  <a:srgbClr val="339966"/>
                </a:solidFill>
                <a:latin typeface="Arial Narrow" pitchFamily="34" charset="0"/>
              </a:rPr>
              <a:t>č</a:t>
            </a:r>
            <a:r>
              <a:rPr lang="en-US" sz="2200" dirty="0" err="1" smtClean="0">
                <a:solidFill>
                  <a:srgbClr val="339966"/>
                </a:solidFill>
                <a:latin typeface="Arial Narrow" pitchFamily="34" charset="0"/>
              </a:rPr>
              <a:t>ki</a:t>
            </a:r>
            <a:r>
              <a:rPr lang="en-US" sz="2200" dirty="0" smtClean="0">
                <a:solidFill>
                  <a:srgbClr val="339966"/>
                </a:solidFill>
                <a:latin typeface="Arial Narrow" pitchFamily="34" charset="0"/>
              </a:rPr>
              <a:t> </a:t>
            </a:r>
            <a:r>
              <a:rPr lang="en-US" sz="2200" dirty="0" err="1" smtClean="0">
                <a:solidFill>
                  <a:srgbClr val="339966"/>
                </a:solidFill>
                <a:latin typeface="Arial Narrow" pitchFamily="34" charset="0"/>
              </a:rPr>
              <a:t>fakultet</a:t>
            </a:r>
            <a:endParaRPr lang="en-US" sz="2200" dirty="0" smtClean="0">
              <a:solidFill>
                <a:srgbClr val="339966"/>
              </a:solidFill>
              <a:latin typeface="Arial Narrow" pitchFamily="34" charset="0"/>
            </a:endParaRPr>
          </a:p>
          <a:p>
            <a:pPr algn="ctr"/>
            <a:r>
              <a:rPr lang="en-US" sz="2200" dirty="0" err="1" smtClean="0">
                <a:solidFill>
                  <a:srgbClr val="339966"/>
                </a:solidFill>
                <a:latin typeface="Arial Narrow" pitchFamily="34" charset="0"/>
              </a:rPr>
              <a:t>Univerzitet</a:t>
            </a:r>
            <a:r>
              <a:rPr lang="en-US" sz="2200" dirty="0" smtClean="0">
                <a:solidFill>
                  <a:srgbClr val="339966"/>
                </a:solidFill>
                <a:latin typeface="Arial Narrow" pitchFamily="34" charset="0"/>
              </a:rPr>
              <a:t> </a:t>
            </a:r>
            <a:r>
              <a:rPr lang="en-US" sz="2200" dirty="0" err="1" smtClean="0">
                <a:solidFill>
                  <a:srgbClr val="339966"/>
                </a:solidFill>
                <a:latin typeface="Arial Narrow" pitchFamily="34" charset="0"/>
              </a:rPr>
              <a:t>Crne</a:t>
            </a:r>
            <a:r>
              <a:rPr lang="en-US" sz="2200" dirty="0" smtClean="0">
                <a:solidFill>
                  <a:srgbClr val="339966"/>
                </a:solidFill>
                <a:latin typeface="Arial Narrow" pitchFamily="34" charset="0"/>
              </a:rPr>
              <a:t> Gore</a:t>
            </a:r>
            <a:endParaRPr lang="sr-Latn-CS" sz="2200" dirty="0"/>
          </a:p>
        </p:txBody>
      </p:sp>
      <p:sp>
        <p:nvSpPr>
          <p:cNvPr id="12" name="TextBox 11"/>
          <p:cNvSpPr txBox="1"/>
          <p:nvPr/>
        </p:nvSpPr>
        <p:spPr>
          <a:xfrm>
            <a:off x="2128720" y="6024985"/>
            <a:ext cx="59554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339966"/>
                </a:solidFill>
                <a:latin typeface="Arial Narrow" pitchFamily="34" charset="0"/>
              </a:rPr>
              <a:t>IV </a:t>
            </a:r>
            <a:r>
              <a:rPr lang="en-US" b="1" dirty="0" err="1" smtClean="0">
                <a:solidFill>
                  <a:srgbClr val="339966"/>
                </a:solidFill>
                <a:latin typeface="Arial Narrow" pitchFamily="34" charset="0"/>
              </a:rPr>
              <a:t>savjetovanje</a:t>
            </a:r>
            <a:r>
              <a:rPr lang="en-US" b="1" dirty="0" smtClean="0">
                <a:solidFill>
                  <a:srgbClr val="339966"/>
                </a:solidFill>
                <a:latin typeface="Arial Narrow" pitchFamily="34" charset="0"/>
              </a:rPr>
              <a:t> CG KO CIGRE, 11-15 </a:t>
            </a:r>
            <a:r>
              <a:rPr lang="en-US" b="1" dirty="0" err="1" smtClean="0">
                <a:solidFill>
                  <a:srgbClr val="339966"/>
                </a:solidFill>
                <a:latin typeface="Arial Narrow" pitchFamily="34" charset="0"/>
              </a:rPr>
              <a:t>maj</a:t>
            </a:r>
            <a:r>
              <a:rPr lang="en-US" b="1" dirty="0" smtClean="0">
                <a:solidFill>
                  <a:srgbClr val="339966"/>
                </a:solidFill>
                <a:latin typeface="Arial Narrow" pitchFamily="34" charset="0"/>
              </a:rPr>
              <a:t> 2015, </a:t>
            </a:r>
            <a:r>
              <a:rPr lang="en-US" b="1" dirty="0" err="1" smtClean="0">
                <a:solidFill>
                  <a:srgbClr val="339966"/>
                </a:solidFill>
                <a:latin typeface="Arial Narrow" pitchFamily="34" charset="0"/>
              </a:rPr>
              <a:t>Igalo</a:t>
            </a:r>
            <a:endParaRPr lang="sr-Latn-CS" b="1" dirty="0">
              <a:solidFill>
                <a:srgbClr val="339966"/>
              </a:solidFill>
              <a:latin typeface="Arial Narrow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101633878"/>
      </p:ext>
    </p:extLst>
  </p:cSld>
  <p:clrMapOvr>
    <a:masterClrMapping/>
  </p:clrMapOvr>
  <p:transition>
    <p:cover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logo CG KO CIGR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76015" y="5719575"/>
            <a:ext cx="1444900" cy="9162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TextBox 11"/>
          <p:cNvSpPr txBox="1"/>
          <p:nvPr/>
        </p:nvSpPr>
        <p:spPr>
          <a:xfrm>
            <a:off x="3350360" y="6024985"/>
            <a:ext cx="56500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339966"/>
                </a:solidFill>
                <a:latin typeface="Arial Narrow" pitchFamily="34" charset="0"/>
              </a:rPr>
              <a:t>IV </a:t>
            </a:r>
            <a:r>
              <a:rPr lang="en-US" b="1" dirty="0" err="1" smtClean="0">
                <a:solidFill>
                  <a:srgbClr val="339966"/>
                </a:solidFill>
                <a:latin typeface="Arial Narrow" pitchFamily="34" charset="0"/>
              </a:rPr>
              <a:t>savjetovanje</a:t>
            </a:r>
            <a:r>
              <a:rPr lang="en-US" b="1" dirty="0" smtClean="0">
                <a:solidFill>
                  <a:srgbClr val="339966"/>
                </a:solidFill>
                <a:latin typeface="Arial Narrow" pitchFamily="34" charset="0"/>
              </a:rPr>
              <a:t> CG KO CIGRE,  11-15 </a:t>
            </a:r>
            <a:r>
              <a:rPr lang="en-US" b="1" dirty="0" err="1" smtClean="0">
                <a:solidFill>
                  <a:srgbClr val="339966"/>
                </a:solidFill>
                <a:latin typeface="Arial Narrow" pitchFamily="34" charset="0"/>
              </a:rPr>
              <a:t>maj</a:t>
            </a:r>
            <a:r>
              <a:rPr lang="en-US" b="1" dirty="0" smtClean="0">
                <a:solidFill>
                  <a:srgbClr val="339966"/>
                </a:solidFill>
                <a:latin typeface="Arial Narrow" pitchFamily="34" charset="0"/>
              </a:rPr>
              <a:t> 2015, </a:t>
            </a:r>
            <a:r>
              <a:rPr lang="en-US" b="1" dirty="0" err="1" smtClean="0">
                <a:solidFill>
                  <a:srgbClr val="339966"/>
                </a:solidFill>
                <a:latin typeface="Arial Narrow" pitchFamily="34" charset="0"/>
              </a:rPr>
              <a:t>Igalo</a:t>
            </a:r>
            <a:endParaRPr lang="sr-Latn-CS" b="1" dirty="0">
              <a:solidFill>
                <a:srgbClr val="339966"/>
              </a:solidFill>
              <a:latin typeface="Arial Narrow" pitchFamily="34" charset="0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2434130" y="374900"/>
            <a:ext cx="5651000" cy="61082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1900" dirty="0" err="1" smtClean="0"/>
              <a:t>Modelovanje</a:t>
            </a:r>
            <a:r>
              <a:rPr lang="en-US" sz="1900" dirty="0" smtClean="0"/>
              <a:t> </a:t>
            </a:r>
            <a:r>
              <a:rPr lang="en-US" sz="1900" dirty="0" err="1" smtClean="0"/>
              <a:t>električnog</a:t>
            </a:r>
            <a:r>
              <a:rPr lang="en-US" sz="1900" dirty="0" smtClean="0"/>
              <a:t> </a:t>
            </a:r>
            <a:r>
              <a:rPr lang="en-US" sz="1900" dirty="0" err="1" smtClean="0"/>
              <a:t>luka</a:t>
            </a:r>
            <a:r>
              <a:rPr lang="en-US" sz="1900" dirty="0" smtClean="0"/>
              <a:t> u </a:t>
            </a:r>
            <a:r>
              <a:rPr lang="en-US" sz="1900" dirty="0" err="1" smtClean="0"/>
              <a:t>visokonaponskim</a:t>
            </a:r>
            <a:r>
              <a:rPr lang="en-US" sz="1900" dirty="0" smtClean="0"/>
              <a:t> </a:t>
            </a:r>
            <a:r>
              <a:rPr lang="en-US" sz="1900" dirty="0" err="1" smtClean="0"/>
              <a:t>prekidačima</a:t>
            </a:r>
            <a:r>
              <a:rPr lang="en-US" sz="1900" u="sng" dirty="0" smtClean="0"/>
              <a:t/>
            </a:r>
            <a:br>
              <a:rPr lang="en-US" sz="1900" u="sng" dirty="0" smtClean="0"/>
            </a:br>
            <a:r>
              <a:rPr lang="en-US" sz="1900" u="sng" dirty="0" smtClean="0"/>
              <a:t>Doc. dr. </a:t>
            </a:r>
            <a:r>
              <a:rPr lang="en-US" sz="1900" u="sng" dirty="0" err="1" smtClean="0"/>
              <a:t>Vladan</a:t>
            </a:r>
            <a:r>
              <a:rPr lang="en-US" sz="1900" u="sng" dirty="0" smtClean="0"/>
              <a:t> </a:t>
            </a:r>
            <a:r>
              <a:rPr lang="en-US" sz="1900" u="sng" dirty="0" err="1" smtClean="0"/>
              <a:t>Radulović</a:t>
            </a:r>
            <a:r>
              <a:rPr lang="en-US" sz="1900" u="sng" dirty="0" smtClean="0"/>
              <a:t>, Spec. Sc. </a:t>
            </a:r>
            <a:r>
              <a:rPr lang="en-US" sz="1900" u="sng" dirty="0" err="1" smtClean="0"/>
              <a:t>Marija</a:t>
            </a:r>
            <a:r>
              <a:rPr lang="en-US" sz="1900" u="sng" dirty="0" smtClean="0"/>
              <a:t> </a:t>
            </a:r>
            <a:r>
              <a:rPr lang="en-US" sz="1900" u="sng" dirty="0" err="1" smtClean="0"/>
              <a:t>Mrdak</a:t>
            </a:r>
            <a:r>
              <a:rPr lang="en-US" sz="1900" u="sng" dirty="0" smtClean="0"/>
              <a:t>        </a:t>
            </a:r>
            <a:endParaRPr lang="sr-Latn-CS" sz="1900" u="sng" dirty="0"/>
          </a:p>
        </p:txBody>
      </p:sp>
      <p:pic>
        <p:nvPicPr>
          <p:cNvPr id="1026" name="il_fi" descr="Description: http://www.upisi.me/images/logo-ucg-2.jpg"/>
          <p:cNvPicPr>
            <a:picLocks noChangeAspect="1" noChangeArrowheads="1"/>
          </p:cNvPicPr>
          <p:nvPr/>
        </p:nvPicPr>
        <p:blipFill>
          <a:blip r:embed="rId4" r:link="rId5" cstate="print"/>
          <a:srcRect/>
          <a:stretch>
            <a:fillRect/>
          </a:stretch>
        </p:blipFill>
        <p:spPr bwMode="auto">
          <a:xfrm>
            <a:off x="8084215" y="222195"/>
            <a:ext cx="876300" cy="885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5" descr="bbbb"/>
          <p:cNvPicPr>
            <a:picLocks noGrp="1" noChangeAspect="1" noChangeArrowheads="1"/>
          </p:cNvPicPr>
          <p:nvPr>
            <p:ph/>
          </p:nvPr>
        </p:nvPicPr>
        <p:blipFill>
          <a:blip r:embed="rId6" cstate="print"/>
          <a:srcRect/>
          <a:stretch>
            <a:fillRect/>
          </a:stretch>
        </p:blipFill>
        <p:spPr>
          <a:xfrm>
            <a:off x="1976014" y="1244963"/>
            <a:ext cx="6413611" cy="4474612"/>
          </a:xfrm>
        </p:spPr>
      </p:pic>
    </p:spTree>
    <p:extLst>
      <p:ext uri="{BB962C8B-B14F-4D97-AF65-F5344CB8AC3E}">
        <p14:creationId xmlns="" xmlns:p14="http://schemas.microsoft.com/office/powerpoint/2010/main" val="1101633878"/>
      </p:ext>
    </p:extLst>
  </p:cSld>
  <p:clrMapOvr>
    <a:masterClrMapping/>
  </p:clrMapOvr>
  <p:transition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logo CG KO CIGR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76015" y="5719575"/>
            <a:ext cx="1444900" cy="9162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TextBox 11"/>
          <p:cNvSpPr txBox="1"/>
          <p:nvPr/>
        </p:nvSpPr>
        <p:spPr>
          <a:xfrm>
            <a:off x="3350360" y="6024985"/>
            <a:ext cx="56500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339966"/>
                </a:solidFill>
                <a:latin typeface="Arial Narrow" pitchFamily="34" charset="0"/>
              </a:rPr>
              <a:t>IV </a:t>
            </a:r>
            <a:r>
              <a:rPr lang="en-US" b="1" dirty="0" err="1" smtClean="0">
                <a:solidFill>
                  <a:srgbClr val="339966"/>
                </a:solidFill>
                <a:latin typeface="Arial Narrow" pitchFamily="34" charset="0"/>
              </a:rPr>
              <a:t>savjetovanje</a:t>
            </a:r>
            <a:r>
              <a:rPr lang="en-US" b="1" dirty="0" smtClean="0">
                <a:solidFill>
                  <a:srgbClr val="339966"/>
                </a:solidFill>
                <a:latin typeface="Arial Narrow" pitchFamily="34" charset="0"/>
              </a:rPr>
              <a:t> CG KO CIGRE,  11-15 </a:t>
            </a:r>
            <a:r>
              <a:rPr lang="en-US" b="1" dirty="0" err="1" smtClean="0">
                <a:solidFill>
                  <a:srgbClr val="339966"/>
                </a:solidFill>
                <a:latin typeface="Arial Narrow" pitchFamily="34" charset="0"/>
              </a:rPr>
              <a:t>maj</a:t>
            </a:r>
            <a:r>
              <a:rPr lang="en-US" b="1" dirty="0" smtClean="0">
                <a:solidFill>
                  <a:srgbClr val="339966"/>
                </a:solidFill>
                <a:latin typeface="Arial Narrow" pitchFamily="34" charset="0"/>
              </a:rPr>
              <a:t> 2015, </a:t>
            </a:r>
            <a:r>
              <a:rPr lang="en-US" b="1" dirty="0" err="1" smtClean="0">
                <a:solidFill>
                  <a:srgbClr val="339966"/>
                </a:solidFill>
                <a:latin typeface="Arial Narrow" pitchFamily="34" charset="0"/>
              </a:rPr>
              <a:t>Igalo</a:t>
            </a:r>
            <a:endParaRPr lang="sr-Latn-CS" b="1" dirty="0">
              <a:solidFill>
                <a:srgbClr val="339966"/>
              </a:solidFill>
              <a:latin typeface="Arial Narrow" pitchFamily="34" charset="0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2434130" y="374900"/>
            <a:ext cx="5651000" cy="61082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1900" dirty="0" err="1" smtClean="0"/>
              <a:t>Modelovanje</a:t>
            </a:r>
            <a:r>
              <a:rPr lang="en-US" sz="1900" dirty="0" smtClean="0"/>
              <a:t> </a:t>
            </a:r>
            <a:r>
              <a:rPr lang="en-US" sz="1900" dirty="0" err="1" smtClean="0"/>
              <a:t>električnog</a:t>
            </a:r>
            <a:r>
              <a:rPr lang="en-US" sz="1900" dirty="0" smtClean="0"/>
              <a:t> </a:t>
            </a:r>
            <a:r>
              <a:rPr lang="en-US" sz="1900" dirty="0" err="1" smtClean="0"/>
              <a:t>luka</a:t>
            </a:r>
            <a:r>
              <a:rPr lang="en-US" sz="1900" dirty="0" smtClean="0"/>
              <a:t> u </a:t>
            </a:r>
            <a:r>
              <a:rPr lang="en-US" sz="1900" dirty="0" err="1" smtClean="0"/>
              <a:t>visokonaponskim</a:t>
            </a:r>
            <a:r>
              <a:rPr lang="en-US" sz="1900" dirty="0" smtClean="0"/>
              <a:t> </a:t>
            </a:r>
            <a:r>
              <a:rPr lang="en-US" sz="1900" dirty="0" err="1" smtClean="0"/>
              <a:t>prekidačima</a:t>
            </a:r>
            <a:r>
              <a:rPr lang="en-US" sz="1900" u="sng" dirty="0" smtClean="0"/>
              <a:t/>
            </a:r>
            <a:br>
              <a:rPr lang="en-US" sz="1900" u="sng" dirty="0" smtClean="0"/>
            </a:br>
            <a:r>
              <a:rPr lang="en-US" sz="1900" u="sng" dirty="0" smtClean="0"/>
              <a:t>Doc. dr. </a:t>
            </a:r>
            <a:r>
              <a:rPr lang="en-US" sz="1900" u="sng" dirty="0" err="1" smtClean="0"/>
              <a:t>Vladan</a:t>
            </a:r>
            <a:r>
              <a:rPr lang="en-US" sz="1900" u="sng" dirty="0" smtClean="0"/>
              <a:t> </a:t>
            </a:r>
            <a:r>
              <a:rPr lang="en-US" sz="1900" u="sng" dirty="0" err="1" smtClean="0"/>
              <a:t>Radulović</a:t>
            </a:r>
            <a:r>
              <a:rPr lang="en-US" sz="1900" u="sng" dirty="0" smtClean="0"/>
              <a:t>, Spec. Sc. </a:t>
            </a:r>
            <a:r>
              <a:rPr lang="en-US" sz="1900" u="sng" dirty="0" err="1" smtClean="0"/>
              <a:t>Marija</a:t>
            </a:r>
            <a:r>
              <a:rPr lang="en-US" sz="1900" u="sng" dirty="0" smtClean="0"/>
              <a:t> </a:t>
            </a:r>
            <a:r>
              <a:rPr lang="en-US" sz="1900" u="sng" dirty="0" err="1" smtClean="0"/>
              <a:t>Mrdak</a:t>
            </a:r>
            <a:r>
              <a:rPr lang="en-US" sz="1900" u="sng" dirty="0" smtClean="0"/>
              <a:t>        </a:t>
            </a:r>
            <a:endParaRPr lang="sr-Latn-CS" sz="1900" u="sng" dirty="0"/>
          </a:p>
        </p:txBody>
      </p:sp>
      <p:pic>
        <p:nvPicPr>
          <p:cNvPr id="1026" name="il_fi" descr="Description: http://www.upisi.me/images/logo-ucg-2.jpg"/>
          <p:cNvPicPr>
            <a:picLocks noChangeAspect="1" noChangeArrowheads="1"/>
          </p:cNvPicPr>
          <p:nvPr/>
        </p:nvPicPr>
        <p:blipFill>
          <a:blip r:embed="rId4" r:link="rId5" cstate="print"/>
          <a:srcRect/>
          <a:stretch>
            <a:fillRect/>
          </a:stretch>
        </p:blipFill>
        <p:spPr bwMode="auto">
          <a:xfrm>
            <a:off x="8084215" y="222195"/>
            <a:ext cx="876300" cy="885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14" descr="mayr arc"/>
          <p:cNvPicPr>
            <a:picLocks noGrp="1" noChangeAspect="1" noChangeArrowheads="1"/>
          </p:cNvPicPr>
          <p:nvPr>
            <p:ph/>
          </p:nvPr>
        </p:nvPicPr>
        <p:blipFill>
          <a:blip r:embed="rId6" cstate="print"/>
          <a:srcRect/>
          <a:stretch>
            <a:fillRect/>
          </a:stretch>
        </p:blipFill>
        <p:spPr>
          <a:xfrm>
            <a:off x="3808475" y="985720"/>
            <a:ext cx="2290575" cy="1374345"/>
          </a:xfrm>
        </p:spPr>
      </p:pic>
      <p:pic>
        <p:nvPicPr>
          <p:cNvPr id="10" name="Picture 15" descr="ubaci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976015" y="2060576"/>
            <a:ext cx="6108200" cy="36590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1101633878"/>
      </p:ext>
    </p:extLst>
  </p:cSld>
  <p:clrMapOvr>
    <a:masterClrMapping/>
  </p:clrMapOvr>
  <p:transition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logo CG KO CIGR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76015" y="5719575"/>
            <a:ext cx="1444900" cy="9162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2434130" y="374900"/>
            <a:ext cx="5651000" cy="61082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1900" dirty="0" err="1" smtClean="0"/>
              <a:t>Modelovanje</a:t>
            </a:r>
            <a:r>
              <a:rPr lang="en-US" sz="1900" dirty="0" smtClean="0"/>
              <a:t> </a:t>
            </a:r>
            <a:r>
              <a:rPr lang="en-US" sz="1900" dirty="0" err="1" smtClean="0"/>
              <a:t>električnog</a:t>
            </a:r>
            <a:r>
              <a:rPr lang="en-US" sz="1900" dirty="0" smtClean="0"/>
              <a:t> </a:t>
            </a:r>
            <a:r>
              <a:rPr lang="en-US" sz="1900" dirty="0" err="1" smtClean="0"/>
              <a:t>luka</a:t>
            </a:r>
            <a:r>
              <a:rPr lang="en-US" sz="1900" dirty="0" smtClean="0"/>
              <a:t> u </a:t>
            </a:r>
            <a:r>
              <a:rPr lang="en-US" sz="1900" dirty="0" err="1" smtClean="0"/>
              <a:t>visokonaponskim</a:t>
            </a:r>
            <a:r>
              <a:rPr lang="en-US" sz="1900" dirty="0" smtClean="0"/>
              <a:t> </a:t>
            </a:r>
            <a:r>
              <a:rPr lang="en-US" sz="1900" dirty="0" err="1" smtClean="0"/>
              <a:t>prekidačima</a:t>
            </a:r>
            <a:r>
              <a:rPr lang="en-US" sz="1900" u="sng" dirty="0" smtClean="0"/>
              <a:t/>
            </a:r>
            <a:br>
              <a:rPr lang="en-US" sz="1900" u="sng" dirty="0" smtClean="0"/>
            </a:br>
            <a:r>
              <a:rPr lang="en-US" sz="1900" u="sng" dirty="0" smtClean="0"/>
              <a:t>Doc. dr. </a:t>
            </a:r>
            <a:r>
              <a:rPr lang="en-US" sz="1900" u="sng" dirty="0" err="1" smtClean="0"/>
              <a:t>Vladan</a:t>
            </a:r>
            <a:r>
              <a:rPr lang="en-US" sz="1900" u="sng" dirty="0" smtClean="0"/>
              <a:t> </a:t>
            </a:r>
            <a:r>
              <a:rPr lang="en-US" sz="1900" u="sng" dirty="0" err="1" smtClean="0"/>
              <a:t>Radulović</a:t>
            </a:r>
            <a:r>
              <a:rPr lang="en-US" sz="1900" u="sng" dirty="0" smtClean="0"/>
              <a:t>, Spec. Sc. </a:t>
            </a:r>
            <a:r>
              <a:rPr lang="en-US" sz="1900" u="sng" dirty="0" err="1" smtClean="0"/>
              <a:t>Marija</a:t>
            </a:r>
            <a:r>
              <a:rPr lang="en-US" sz="1900" u="sng" dirty="0" smtClean="0"/>
              <a:t> </a:t>
            </a:r>
            <a:r>
              <a:rPr lang="en-US" sz="1900" u="sng" dirty="0" err="1" smtClean="0"/>
              <a:t>Mrdak</a:t>
            </a:r>
            <a:r>
              <a:rPr lang="en-US" sz="1900" u="sng" dirty="0" smtClean="0"/>
              <a:t>        </a:t>
            </a:r>
            <a:endParaRPr lang="sr-Latn-CS" sz="1900" u="sng" dirty="0"/>
          </a:p>
        </p:txBody>
      </p:sp>
      <p:pic>
        <p:nvPicPr>
          <p:cNvPr id="1026" name="il_fi" descr="Description: http://www.upisi.me/images/logo-ucg-2.jpg"/>
          <p:cNvPicPr>
            <a:picLocks noChangeAspect="1" noChangeArrowheads="1"/>
          </p:cNvPicPr>
          <p:nvPr/>
        </p:nvPicPr>
        <p:blipFill>
          <a:blip r:embed="rId4" r:link="rId5" cstate="print"/>
          <a:srcRect/>
          <a:stretch>
            <a:fillRect/>
          </a:stretch>
        </p:blipFill>
        <p:spPr bwMode="auto">
          <a:xfrm>
            <a:off x="8084215" y="222195"/>
            <a:ext cx="876300" cy="885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7" descr="iovo"/>
          <p:cNvPicPr>
            <a:picLocks noGrp="1" noChangeAspect="1" noChangeArrowheads="1"/>
          </p:cNvPicPr>
          <p:nvPr>
            <p:ph sz="half" idx="1"/>
          </p:nvPr>
        </p:nvPicPr>
        <p:blipFill>
          <a:blip r:embed="rId6" cstate="print"/>
          <a:srcRect/>
          <a:stretch>
            <a:fillRect/>
          </a:stretch>
        </p:blipFill>
        <p:spPr>
          <a:xfrm>
            <a:off x="448965" y="2665475"/>
            <a:ext cx="3503065" cy="2067720"/>
          </a:xfrm>
        </p:spPr>
      </p:pic>
      <p:pic>
        <p:nvPicPr>
          <p:cNvPr id="10" name="Picture 8" descr="modeli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>
          <a:xfrm>
            <a:off x="4266591" y="1789505"/>
            <a:ext cx="4524680" cy="5068495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670605" y="1138425"/>
            <a:ext cx="717713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CS" sz="2000" dirty="0" smtClean="0">
                <a:solidFill>
                  <a:srgbClr val="339966"/>
                </a:solidFill>
                <a:latin typeface="Arial Narrow" pitchFamily="34" charset="0"/>
              </a:rPr>
              <a:t>Model luka može biti uključen u strujni krug na jednostavan način</a:t>
            </a:r>
            <a:endParaRPr lang="sr-Latn-CS" sz="2000" dirty="0">
              <a:solidFill>
                <a:srgbClr val="339966"/>
              </a:solidFill>
              <a:latin typeface="Arial Narrow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101633878"/>
      </p:ext>
    </p:extLst>
  </p:cSld>
  <p:clrMapOvr>
    <a:masterClrMapping/>
  </p:clrMapOvr>
  <p:transition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logo CG KO CIGR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76015" y="5719575"/>
            <a:ext cx="1444900" cy="9162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TextBox 11"/>
          <p:cNvSpPr txBox="1"/>
          <p:nvPr/>
        </p:nvSpPr>
        <p:spPr>
          <a:xfrm>
            <a:off x="3350360" y="6024985"/>
            <a:ext cx="56500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339966"/>
                </a:solidFill>
                <a:latin typeface="Arial Narrow" pitchFamily="34" charset="0"/>
              </a:rPr>
              <a:t>IV </a:t>
            </a:r>
            <a:r>
              <a:rPr lang="en-US" b="1" dirty="0" err="1" smtClean="0">
                <a:solidFill>
                  <a:srgbClr val="339966"/>
                </a:solidFill>
                <a:latin typeface="Arial Narrow" pitchFamily="34" charset="0"/>
              </a:rPr>
              <a:t>savjetovanje</a:t>
            </a:r>
            <a:r>
              <a:rPr lang="en-US" b="1" dirty="0" smtClean="0">
                <a:solidFill>
                  <a:srgbClr val="339966"/>
                </a:solidFill>
                <a:latin typeface="Arial Narrow" pitchFamily="34" charset="0"/>
              </a:rPr>
              <a:t> CG KO CIGRE,  11-15 </a:t>
            </a:r>
            <a:r>
              <a:rPr lang="en-US" b="1" dirty="0" err="1" smtClean="0">
                <a:solidFill>
                  <a:srgbClr val="339966"/>
                </a:solidFill>
                <a:latin typeface="Arial Narrow" pitchFamily="34" charset="0"/>
              </a:rPr>
              <a:t>maj</a:t>
            </a:r>
            <a:r>
              <a:rPr lang="en-US" b="1" dirty="0" smtClean="0">
                <a:solidFill>
                  <a:srgbClr val="339966"/>
                </a:solidFill>
                <a:latin typeface="Arial Narrow" pitchFamily="34" charset="0"/>
              </a:rPr>
              <a:t> 2015, </a:t>
            </a:r>
            <a:r>
              <a:rPr lang="en-US" b="1" dirty="0" err="1" smtClean="0">
                <a:solidFill>
                  <a:srgbClr val="339966"/>
                </a:solidFill>
                <a:latin typeface="Arial Narrow" pitchFamily="34" charset="0"/>
              </a:rPr>
              <a:t>Igalo</a:t>
            </a:r>
            <a:endParaRPr lang="sr-Latn-CS" b="1" dirty="0">
              <a:solidFill>
                <a:srgbClr val="339966"/>
              </a:solidFill>
              <a:latin typeface="Arial Narrow" pitchFamily="34" charset="0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2434130" y="374900"/>
            <a:ext cx="5651000" cy="61082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1900" dirty="0" err="1" smtClean="0"/>
              <a:t>Modelovanje</a:t>
            </a:r>
            <a:r>
              <a:rPr lang="en-US" sz="1900" dirty="0" smtClean="0"/>
              <a:t> </a:t>
            </a:r>
            <a:r>
              <a:rPr lang="en-US" sz="1900" dirty="0" err="1" smtClean="0"/>
              <a:t>električnog</a:t>
            </a:r>
            <a:r>
              <a:rPr lang="en-US" sz="1900" dirty="0" smtClean="0"/>
              <a:t> </a:t>
            </a:r>
            <a:r>
              <a:rPr lang="en-US" sz="1900" dirty="0" err="1" smtClean="0"/>
              <a:t>luka</a:t>
            </a:r>
            <a:r>
              <a:rPr lang="en-US" sz="1900" dirty="0" smtClean="0"/>
              <a:t> u </a:t>
            </a:r>
            <a:r>
              <a:rPr lang="en-US" sz="1900" dirty="0" err="1" smtClean="0"/>
              <a:t>visokonaponskim</a:t>
            </a:r>
            <a:r>
              <a:rPr lang="en-US" sz="1900" dirty="0" smtClean="0"/>
              <a:t> </a:t>
            </a:r>
            <a:r>
              <a:rPr lang="en-US" sz="1900" dirty="0" err="1" smtClean="0"/>
              <a:t>prekidačima</a:t>
            </a:r>
            <a:r>
              <a:rPr lang="en-US" sz="1900" u="sng" dirty="0" smtClean="0"/>
              <a:t/>
            </a:r>
            <a:br>
              <a:rPr lang="en-US" sz="1900" u="sng" dirty="0" smtClean="0"/>
            </a:br>
            <a:r>
              <a:rPr lang="en-US" sz="1900" u="sng" dirty="0" smtClean="0"/>
              <a:t>Doc. dr. </a:t>
            </a:r>
            <a:r>
              <a:rPr lang="en-US" sz="1900" u="sng" dirty="0" err="1" smtClean="0"/>
              <a:t>Vladan</a:t>
            </a:r>
            <a:r>
              <a:rPr lang="en-US" sz="1900" u="sng" dirty="0" smtClean="0"/>
              <a:t> </a:t>
            </a:r>
            <a:r>
              <a:rPr lang="en-US" sz="1900" u="sng" dirty="0" err="1" smtClean="0"/>
              <a:t>Radulović</a:t>
            </a:r>
            <a:r>
              <a:rPr lang="en-US" sz="1900" u="sng" dirty="0" smtClean="0"/>
              <a:t>, Spec. Sc. </a:t>
            </a:r>
            <a:r>
              <a:rPr lang="en-US" sz="1900" u="sng" dirty="0" err="1" smtClean="0"/>
              <a:t>Marija</a:t>
            </a:r>
            <a:r>
              <a:rPr lang="en-US" sz="1900" u="sng" dirty="0" smtClean="0"/>
              <a:t> </a:t>
            </a:r>
            <a:r>
              <a:rPr lang="en-US" sz="1900" u="sng" dirty="0" err="1" smtClean="0"/>
              <a:t>Mrdak</a:t>
            </a:r>
            <a:r>
              <a:rPr lang="en-US" sz="1900" u="sng" dirty="0" smtClean="0"/>
              <a:t>        </a:t>
            </a:r>
            <a:endParaRPr lang="sr-Latn-CS" sz="1900" u="sng" dirty="0"/>
          </a:p>
        </p:txBody>
      </p:sp>
      <p:pic>
        <p:nvPicPr>
          <p:cNvPr id="1026" name="il_fi" descr="Description: http://www.upisi.me/images/logo-ucg-2.jpg"/>
          <p:cNvPicPr>
            <a:picLocks noChangeAspect="1" noChangeArrowheads="1"/>
          </p:cNvPicPr>
          <p:nvPr/>
        </p:nvPicPr>
        <p:blipFill>
          <a:blip r:embed="rId4" r:link="rId5" cstate="print"/>
          <a:srcRect/>
          <a:stretch>
            <a:fillRect/>
          </a:stretch>
        </p:blipFill>
        <p:spPr bwMode="auto">
          <a:xfrm>
            <a:off x="8084215" y="222195"/>
            <a:ext cx="876300" cy="885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9" descr="strujaonetvoješeme"/>
          <p:cNvPicPr>
            <a:picLocks noGrp="1" noChangeAspect="1" noChangeArrowheads="1"/>
          </p:cNvPicPr>
          <p:nvPr>
            <p:ph sz="half" idx="4294967295"/>
          </p:nvPr>
        </p:nvPicPr>
        <p:blipFill>
          <a:blip r:embed="rId6" cstate="print"/>
          <a:srcRect/>
          <a:stretch>
            <a:fillRect/>
          </a:stretch>
        </p:blipFill>
        <p:spPr>
          <a:xfrm>
            <a:off x="143554" y="1596540"/>
            <a:ext cx="4123035" cy="3832077"/>
          </a:xfrm>
          <a:prstGeom prst="rect">
            <a:avLst/>
          </a:prstGeom>
        </p:spPr>
      </p:pic>
      <p:pic>
        <p:nvPicPr>
          <p:cNvPr id="10" name="Picture 7" descr="ubacinaponsvojesme"/>
          <p:cNvPicPr>
            <a:picLocks noGrp="1" noChangeAspect="1" noChangeArrowheads="1"/>
          </p:cNvPicPr>
          <p:nvPr>
            <p:ph sz="half" idx="1"/>
          </p:nvPr>
        </p:nvPicPr>
        <p:blipFill>
          <a:blip r:embed="rId7" cstate="print"/>
          <a:srcRect/>
          <a:stretch>
            <a:fillRect/>
          </a:stretch>
        </p:blipFill>
        <p:spPr>
          <a:xfrm>
            <a:off x="4572000" y="1596540"/>
            <a:ext cx="4141697" cy="3817625"/>
          </a:xfrm>
        </p:spPr>
      </p:pic>
    </p:spTree>
    <p:extLst>
      <p:ext uri="{BB962C8B-B14F-4D97-AF65-F5344CB8AC3E}">
        <p14:creationId xmlns="" xmlns:p14="http://schemas.microsoft.com/office/powerpoint/2010/main" val="1101633878"/>
      </p:ext>
    </p:extLst>
  </p:cSld>
  <p:clrMapOvr>
    <a:masterClrMapping/>
  </p:clrMapOvr>
  <p:transition>
    <p:cover dir="r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logo CG KO CIGR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76015" y="5719575"/>
            <a:ext cx="1444900" cy="9162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TextBox 11"/>
          <p:cNvSpPr txBox="1"/>
          <p:nvPr/>
        </p:nvSpPr>
        <p:spPr>
          <a:xfrm>
            <a:off x="3350360" y="6024985"/>
            <a:ext cx="56500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339966"/>
                </a:solidFill>
                <a:latin typeface="Arial Narrow" pitchFamily="34" charset="0"/>
              </a:rPr>
              <a:t>IV </a:t>
            </a:r>
            <a:r>
              <a:rPr lang="en-US" b="1" dirty="0" err="1" smtClean="0">
                <a:solidFill>
                  <a:srgbClr val="339966"/>
                </a:solidFill>
                <a:latin typeface="Arial Narrow" pitchFamily="34" charset="0"/>
              </a:rPr>
              <a:t>savjetovanje</a:t>
            </a:r>
            <a:r>
              <a:rPr lang="en-US" b="1" dirty="0" smtClean="0">
                <a:solidFill>
                  <a:srgbClr val="339966"/>
                </a:solidFill>
                <a:latin typeface="Arial Narrow" pitchFamily="34" charset="0"/>
              </a:rPr>
              <a:t> CG KO CIGRE,  11-15 </a:t>
            </a:r>
            <a:r>
              <a:rPr lang="en-US" b="1" dirty="0" err="1" smtClean="0">
                <a:solidFill>
                  <a:srgbClr val="339966"/>
                </a:solidFill>
                <a:latin typeface="Arial Narrow" pitchFamily="34" charset="0"/>
              </a:rPr>
              <a:t>maj</a:t>
            </a:r>
            <a:r>
              <a:rPr lang="en-US" b="1" dirty="0" smtClean="0">
                <a:solidFill>
                  <a:srgbClr val="339966"/>
                </a:solidFill>
                <a:latin typeface="Arial Narrow" pitchFamily="34" charset="0"/>
              </a:rPr>
              <a:t> 2015, </a:t>
            </a:r>
            <a:r>
              <a:rPr lang="en-US" b="1" dirty="0" err="1" smtClean="0">
                <a:solidFill>
                  <a:srgbClr val="339966"/>
                </a:solidFill>
                <a:latin typeface="Arial Narrow" pitchFamily="34" charset="0"/>
              </a:rPr>
              <a:t>Igalo</a:t>
            </a:r>
            <a:endParaRPr lang="sr-Latn-CS" b="1" dirty="0">
              <a:solidFill>
                <a:srgbClr val="339966"/>
              </a:solidFill>
              <a:latin typeface="Arial Narrow" pitchFamily="34" charset="0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2434130" y="374900"/>
            <a:ext cx="5651000" cy="61082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1900" dirty="0" err="1" smtClean="0"/>
              <a:t>Modelovanje</a:t>
            </a:r>
            <a:r>
              <a:rPr lang="en-US" sz="1900" dirty="0" smtClean="0"/>
              <a:t> </a:t>
            </a:r>
            <a:r>
              <a:rPr lang="en-US" sz="1900" dirty="0" err="1" smtClean="0"/>
              <a:t>električnog</a:t>
            </a:r>
            <a:r>
              <a:rPr lang="en-US" sz="1900" dirty="0" smtClean="0"/>
              <a:t> </a:t>
            </a:r>
            <a:r>
              <a:rPr lang="en-US" sz="1900" dirty="0" err="1" smtClean="0"/>
              <a:t>luka</a:t>
            </a:r>
            <a:r>
              <a:rPr lang="en-US" sz="1900" dirty="0" smtClean="0"/>
              <a:t> u </a:t>
            </a:r>
            <a:r>
              <a:rPr lang="en-US" sz="1900" dirty="0" err="1" smtClean="0"/>
              <a:t>visokonaponskim</a:t>
            </a:r>
            <a:r>
              <a:rPr lang="en-US" sz="1900" dirty="0" smtClean="0"/>
              <a:t> </a:t>
            </a:r>
            <a:r>
              <a:rPr lang="en-US" sz="1900" dirty="0" err="1" smtClean="0"/>
              <a:t>prekidačima</a:t>
            </a:r>
            <a:r>
              <a:rPr lang="en-US" sz="1900" u="sng" dirty="0" smtClean="0"/>
              <a:t/>
            </a:r>
            <a:br>
              <a:rPr lang="en-US" sz="1900" u="sng" dirty="0" smtClean="0"/>
            </a:br>
            <a:r>
              <a:rPr lang="en-US" sz="1900" u="sng" dirty="0" smtClean="0"/>
              <a:t>Doc. dr. </a:t>
            </a:r>
            <a:r>
              <a:rPr lang="en-US" sz="1900" u="sng" dirty="0" err="1" smtClean="0"/>
              <a:t>Vladan</a:t>
            </a:r>
            <a:r>
              <a:rPr lang="en-US" sz="1900" u="sng" dirty="0" smtClean="0"/>
              <a:t> </a:t>
            </a:r>
            <a:r>
              <a:rPr lang="en-US" sz="1900" u="sng" dirty="0" err="1" smtClean="0"/>
              <a:t>Radulović</a:t>
            </a:r>
            <a:r>
              <a:rPr lang="en-US" sz="1900" u="sng" dirty="0" smtClean="0"/>
              <a:t>, Spec. Sc. </a:t>
            </a:r>
            <a:r>
              <a:rPr lang="en-US" sz="1900" u="sng" dirty="0" err="1" smtClean="0"/>
              <a:t>Marija</a:t>
            </a:r>
            <a:r>
              <a:rPr lang="en-US" sz="1900" u="sng" dirty="0" smtClean="0"/>
              <a:t> </a:t>
            </a:r>
            <a:r>
              <a:rPr lang="en-US" sz="1900" u="sng" dirty="0" err="1" smtClean="0"/>
              <a:t>Mrdak</a:t>
            </a:r>
            <a:r>
              <a:rPr lang="en-US" sz="1900" u="sng" dirty="0" smtClean="0"/>
              <a:t>        </a:t>
            </a:r>
            <a:endParaRPr lang="sr-Latn-CS" sz="1900" u="sng" dirty="0"/>
          </a:p>
        </p:txBody>
      </p:sp>
      <p:pic>
        <p:nvPicPr>
          <p:cNvPr id="1026" name="il_fi" descr="Description: http://www.upisi.me/images/logo-ucg-2.jpg"/>
          <p:cNvPicPr>
            <a:picLocks noChangeAspect="1" noChangeArrowheads="1"/>
          </p:cNvPicPr>
          <p:nvPr/>
        </p:nvPicPr>
        <p:blipFill>
          <a:blip r:embed="rId4" r:link="rId5" cstate="print"/>
          <a:srcRect/>
          <a:stretch>
            <a:fillRect/>
          </a:stretch>
        </p:blipFill>
        <p:spPr bwMode="auto">
          <a:xfrm>
            <a:off x="8084215" y="222195"/>
            <a:ext cx="876300" cy="885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Content Placeholder 10"/>
          <p:cNvSpPr>
            <a:spLocks noGrp="1"/>
          </p:cNvSpPr>
          <p:nvPr>
            <p:ph idx="1"/>
          </p:nvPr>
        </p:nvSpPr>
        <p:spPr>
          <a:xfrm>
            <a:off x="1670605" y="1291128"/>
            <a:ext cx="6863491" cy="4428447"/>
          </a:xfrm>
        </p:spPr>
        <p:txBody>
          <a:bodyPr>
            <a:normAutofit/>
          </a:bodyPr>
          <a:lstStyle/>
          <a:p>
            <a:pPr algn="just">
              <a:lnSpc>
                <a:spcPct val="90000"/>
              </a:lnSpc>
            </a:pPr>
            <a:r>
              <a:rPr lang="sr-Latn-CS" dirty="0" smtClean="0">
                <a:solidFill>
                  <a:srgbClr val="339966"/>
                </a:solidFill>
              </a:rPr>
              <a:t>Cassiev model luka ima konstantan napon luka u intervalu visoke struje.</a:t>
            </a:r>
          </a:p>
          <a:p>
            <a:pPr algn="just">
              <a:lnSpc>
                <a:spcPct val="90000"/>
              </a:lnSpc>
            </a:pPr>
            <a:endParaRPr lang="sr-Latn-CS" dirty="0" smtClean="0">
              <a:solidFill>
                <a:srgbClr val="339966"/>
              </a:solidFill>
            </a:endParaRPr>
          </a:p>
          <a:p>
            <a:pPr algn="just">
              <a:lnSpc>
                <a:spcPct val="90000"/>
              </a:lnSpc>
            </a:pPr>
            <a:r>
              <a:rPr lang="sr-Latn-CS" dirty="0" smtClean="0">
                <a:solidFill>
                  <a:srgbClr val="339966"/>
                </a:solidFill>
              </a:rPr>
              <a:t>Mayrov model luka pokazuje rastući napon luka u trenutku prolaska struje kroz nulu.</a:t>
            </a:r>
          </a:p>
          <a:p>
            <a:pPr algn="just">
              <a:lnSpc>
                <a:spcPct val="90000"/>
              </a:lnSpc>
            </a:pPr>
            <a:endParaRPr lang="sr-Latn-CS" dirty="0" smtClean="0">
              <a:solidFill>
                <a:srgbClr val="339966"/>
              </a:solidFill>
            </a:endParaRPr>
          </a:p>
          <a:p>
            <a:pPr algn="just">
              <a:lnSpc>
                <a:spcPct val="90000"/>
              </a:lnSpc>
            </a:pPr>
            <a:r>
              <a:rPr lang="sr-Latn-CS" dirty="0" smtClean="0">
                <a:solidFill>
                  <a:srgbClr val="339966"/>
                </a:solidFill>
              </a:rPr>
              <a:t>Cassiev model luka ne uspijeva da prekine struju kratkog spoja dok Mayrov model luka uspijeva i pokazuje malu struju luka po prolasku kroz nultu vrijednost.</a:t>
            </a:r>
          </a:p>
          <a:p>
            <a:pPr algn="just">
              <a:lnSpc>
                <a:spcPct val="90000"/>
              </a:lnSpc>
            </a:pPr>
            <a:endParaRPr lang="sr-Latn-CS" dirty="0" smtClean="0">
              <a:solidFill>
                <a:srgbClr val="339966"/>
              </a:solidFill>
            </a:endParaRPr>
          </a:p>
          <a:p>
            <a:pPr algn="just">
              <a:lnSpc>
                <a:spcPct val="90000"/>
              </a:lnSpc>
              <a:buNone/>
            </a:pPr>
            <a:endParaRPr lang="sr-Latn-CS" dirty="0" smtClean="0">
              <a:solidFill>
                <a:srgbClr val="339966"/>
              </a:solidFill>
            </a:endParaRPr>
          </a:p>
          <a:p>
            <a:endParaRPr lang="sr-Latn-CS" dirty="0"/>
          </a:p>
        </p:txBody>
      </p:sp>
    </p:spTree>
    <p:extLst>
      <p:ext uri="{BB962C8B-B14F-4D97-AF65-F5344CB8AC3E}">
        <p14:creationId xmlns="" xmlns:p14="http://schemas.microsoft.com/office/powerpoint/2010/main" val="1101633878"/>
      </p:ext>
    </p:extLst>
  </p:cSld>
  <p:clrMapOvr>
    <a:masterClrMapping/>
  </p:clrMapOvr>
  <p:transition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logo CG KO CIGR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76015" y="5719575"/>
            <a:ext cx="1444900" cy="9162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TextBox 11"/>
          <p:cNvSpPr txBox="1"/>
          <p:nvPr/>
        </p:nvSpPr>
        <p:spPr>
          <a:xfrm>
            <a:off x="3350360" y="6024985"/>
            <a:ext cx="56500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339966"/>
                </a:solidFill>
                <a:latin typeface="Arial Narrow" pitchFamily="34" charset="0"/>
              </a:rPr>
              <a:t>IV </a:t>
            </a:r>
            <a:r>
              <a:rPr lang="en-US" b="1" dirty="0" err="1" smtClean="0">
                <a:solidFill>
                  <a:srgbClr val="339966"/>
                </a:solidFill>
                <a:latin typeface="Arial Narrow" pitchFamily="34" charset="0"/>
              </a:rPr>
              <a:t>savjetovanje</a:t>
            </a:r>
            <a:r>
              <a:rPr lang="en-US" b="1" dirty="0" smtClean="0">
                <a:solidFill>
                  <a:srgbClr val="339966"/>
                </a:solidFill>
                <a:latin typeface="Arial Narrow" pitchFamily="34" charset="0"/>
              </a:rPr>
              <a:t> CG KO CIGRE,  11-15 </a:t>
            </a:r>
            <a:r>
              <a:rPr lang="en-US" b="1" dirty="0" err="1" smtClean="0">
                <a:solidFill>
                  <a:srgbClr val="339966"/>
                </a:solidFill>
                <a:latin typeface="Arial Narrow" pitchFamily="34" charset="0"/>
              </a:rPr>
              <a:t>maj</a:t>
            </a:r>
            <a:r>
              <a:rPr lang="en-US" b="1" dirty="0" smtClean="0">
                <a:solidFill>
                  <a:srgbClr val="339966"/>
                </a:solidFill>
                <a:latin typeface="Arial Narrow" pitchFamily="34" charset="0"/>
              </a:rPr>
              <a:t> 2015, </a:t>
            </a:r>
            <a:r>
              <a:rPr lang="en-US" b="1" dirty="0" err="1" smtClean="0">
                <a:solidFill>
                  <a:srgbClr val="339966"/>
                </a:solidFill>
                <a:latin typeface="Arial Narrow" pitchFamily="34" charset="0"/>
              </a:rPr>
              <a:t>Igalo</a:t>
            </a:r>
            <a:endParaRPr lang="sr-Latn-CS" b="1" dirty="0">
              <a:solidFill>
                <a:srgbClr val="339966"/>
              </a:solidFill>
              <a:latin typeface="Arial Narrow" pitchFamily="34" charset="0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2434130" y="222195"/>
            <a:ext cx="5651000" cy="610820"/>
          </a:xfrm>
        </p:spPr>
        <p:txBody>
          <a:bodyPr>
            <a:normAutofit/>
          </a:bodyPr>
          <a:lstStyle/>
          <a:p>
            <a:pPr algn="ctr"/>
            <a:r>
              <a:rPr lang="en-US" sz="2800" dirty="0" err="1" smtClean="0">
                <a:solidFill>
                  <a:srgbClr val="339966"/>
                </a:solidFill>
                <a:latin typeface="Arial Narrow" pitchFamily="34" charset="0"/>
              </a:rPr>
              <a:t>Primjena</a:t>
            </a:r>
            <a:r>
              <a:rPr lang="en-US" sz="2800" dirty="0" smtClean="0">
                <a:solidFill>
                  <a:srgbClr val="339966"/>
                </a:solidFill>
                <a:latin typeface="Arial Narrow" pitchFamily="34" charset="0"/>
              </a:rPr>
              <a:t> AMB u </a:t>
            </a:r>
            <a:r>
              <a:rPr lang="en-US" sz="2800" dirty="0" err="1" smtClean="0">
                <a:solidFill>
                  <a:srgbClr val="339966"/>
                </a:solidFill>
                <a:latin typeface="Arial Narrow" pitchFamily="34" charset="0"/>
              </a:rPr>
              <a:t>realnom</a:t>
            </a:r>
            <a:r>
              <a:rPr lang="en-US" sz="2800" dirty="0" smtClean="0">
                <a:solidFill>
                  <a:srgbClr val="339966"/>
                </a:solidFill>
                <a:latin typeface="Arial Narrow" pitchFamily="34" charset="0"/>
              </a:rPr>
              <a:t> </a:t>
            </a:r>
            <a:r>
              <a:rPr lang="en-US" sz="2800" dirty="0" err="1" smtClean="0">
                <a:solidFill>
                  <a:srgbClr val="339966"/>
                </a:solidFill>
                <a:latin typeface="Arial Narrow" pitchFamily="34" charset="0"/>
              </a:rPr>
              <a:t>sistemu</a:t>
            </a:r>
            <a:endParaRPr lang="sr-Latn-CS" sz="2800" u="sng" dirty="0">
              <a:solidFill>
                <a:srgbClr val="339966"/>
              </a:solidFill>
              <a:latin typeface="Arial Narrow" pitchFamily="34" charset="0"/>
            </a:endParaRPr>
          </a:p>
        </p:txBody>
      </p:sp>
      <p:pic>
        <p:nvPicPr>
          <p:cNvPr id="9" name="Picture 5" descr="1"/>
          <p:cNvPicPr>
            <a:picLocks noGrp="1" noChangeAspect="1" noChangeArrowheads="1"/>
          </p:cNvPicPr>
          <p:nvPr>
            <p:ph idx="1"/>
          </p:nvPr>
        </p:nvPicPr>
        <p:blipFill>
          <a:blip r:embed="rId4" cstate="print"/>
          <a:srcRect/>
          <a:stretch>
            <a:fillRect/>
          </a:stretch>
        </p:blipFill>
        <p:spPr>
          <a:xfrm>
            <a:off x="1365195" y="833015"/>
            <a:ext cx="7177135" cy="6024986"/>
          </a:xfrm>
        </p:spPr>
      </p:pic>
    </p:spTree>
    <p:extLst>
      <p:ext uri="{BB962C8B-B14F-4D97-AF65-F5344CB8AC3E}">
        <p14:creationId xmlns="" xmlns:p14="http://schemas.microsoft.com/office/powerpoint/2010/main" val="1101633878"/>
      </p:ext>
    </p:extLst>
  </p:cSld>
  <p:clrMapOvr>
    <a:masterClrMapping/>
  </p:clrMapOvr>
  <p:transition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logo CG KO CIGR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76015" y="5719575"/>
            <a:ext cx="1444900" cy="9162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TextBox 11"/>
          <p:cNvSpPr txBox="1"/>
          <p:nvPr/>
        </p:nvSpPr>
        <p:spPr>
          <a:xfrm>
            <a:off x="3350360" y="6024985"/>
            <a:ext cx="56500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339966"/>
                </a:solidFill>
                <a:latin typeface="Arial Narrow" pitchFamily="34" charset="0"/>
              </a:rPr>
              <a:t>IV </a:t>
            </a:r>
            <a:r>
              <a:rPr lang="en-US" b="1" dirty="0" err="1" smtClean="0">
                <a:solidFill>
                  <a:srgbClr val="339966"/>
                </a:solidFill>
                <a:latin typeface="Arial Narrow" pitchFamily="34" charset="0"/>
              </a:rPr>
              <a:t>savjetovanje</a:t>
            </a:r>
            <a:r>
              <a:rPr lang="en-US" b="1" dirty="0" smtClean="0">
                <a:solidFill>
                  <a:srgbClr val="339966"/>
                </a:solidFill>
                <a:latin typeface="Arial Narrow" pitchFamily="34" charset="0"/>
              </a:rPr>
              <a:t> CG KO CIGRE,  11-15 </a:t>
            </a:r>
            <a:r>
              <a:rPr lang="en-US" b="1" dirty="0" err="1" smtClean="0">
                <a:solidFill>
                  <a:srgbClr val="339966"/>
                </a:solidFill>
                <a:latin typeface="Arial Narrow" pitchFamily="34" charset="0"/>
              </a:rPr>
              <a:t>maj</a:t>
            </a:r>
            <a:r>
              <a:rPr lang="en-US" b="1" dirty="0" smtClean="0">
                <a:solidFill>
                  <a:srgbClr val="339966"/>
                </a:solidFill>
                <a:latin typeface="Arial Narrow" pitchFamily="34" charset="0"/>
              </a:rPr>
              <a:t> 2015, </a:t>
            </a:r>
            <a:r>
              <a:rPr lang="en-US" b="1" dirty="0" err="1" smtClean="0">
                <a:solidFill>
                  <a:srgbClr val="339966"/>
                </a:solidFill>
                <a:latin typeface="Arial Narrow" pitchFamily="34" charset="0"/>
              </a:rPr>
              <a:t>Igalo</a:t>
            </a:r>
            <a:endParaRPr lang="sr-Latn-CS" b="1" dirty="0">
              <a:solidFill>
                <a:srgbClr val="339966"/>
              </a:solidFill>
              <a:latin typeface="Arial Narrow" pitchFamily="34" charset="0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2434130" y="374900"/>
            <a:ext cx="5651000" cy="61082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1900" dirty="0" err="1" smtClean="0"/>
              <a:t>Modelovanje</a:t>
            </a:r>
            <a:r>
              <a:rPr lang="en-US" sz="1900" dirty="0" smtClean="0"/>
              <a:t> </a:t>
            </a:r>
            <a:r>
              <a:rPr lang="en-US" sz="1900" dirty="0" err="1" smtClean="0"/>
              <a:t>električnog</a:t>
            </a:r>
            <a:r>
              <a:rPr lang="en-US" sz="1900" dirty="0" smtClean="0"/>
              <a:t> </a:t>
            </a:r>
            <a:r>
              <a:rPr lang="en-US" sz="1900" dirty="0" err="1" smtClean="0"/>
              <a:t>luka</a:t>
            </a:r>
            <a:r>
              <a:rPr lang="en-US" sz="1900" dirty="0" smtClean="0"/>
              <a:t> u </a:t>
            </a:r>
            <a:r>
              <a:rPr lang="en-US" sz="1900" dirty="0" err="1" smtClean="0"/>
              <a:t>visokonaponskim</a:t>
            </a:r>
            <a:r>
              <a:rPr lang="en-US" sz="1900" dirty="0" smtClean="0"/>
              <a:t> </a:t>
            </a:r>
            <a:r>
              <a:rPr lang="en-US" sz="1900" dirty="0" err="1" smtClean="0"/>
              <a:t>prekidačima</a:t>
            </a:r>
            <a:r>
              <a:rPr lang="en-US" sz="1900" u="sng" dirty="0" smtClean="0"/>
              <a:t/>
            </a:r>
            <a:br>
              <a:rPr lang="en-US" sz="1900" u="sng" dirty="0" smtClean="0"/>
            </a:br>
            <a:r>
              <a:rPr lang="en-US" sz="1900" u="sng" dirty="0" smtClean="0"/>
              <a:t>Doc. dr. </a:t>
            </a:r>
            <a:r>
              <a:rPr lang="en-US" sz="1900" u="sng" dirty="0" err="1" smtClean="0"/>
              <a:t>Vladan</a:t>
            </a:r>
            <a:r>
              <a:rPr lang="en-US" sz="1900" u="sng" dirty="0" smtClean="0"/>
              <a:t> </a:t>
            </a:r>
            <a:r>
              <a:rPr lang="en-US" sz="1900" u="sng" dirty="0" err="1" smtClean="0"/>
              <a:t>Radulović</a:t>
            </a:r>
            <a:r>
              <a:rPr lang="en-US" sz="1900" u="sng" dirty="0" smtClean="0"/>
              <a:t>, Spec. Sc. </a:t>
            </a:r>
            <a:r>
              <a:rPr lang="en-US" sz="1900" u="sng" dirty="0" err="1" smtClean="0"/>
              <a:t>Marija</a:t>
            </a:r>
            <a:r>
              <a:rPr lang="en-US" sz="1900" u="sng" dirty="0" smtClean="0"/>
              <a:t> </a:t>
            </a:r>
            <a:r>
              <a:rPr lang="en-US" sz="1900" u="sng" dirty="0" err="1" smtClean="0"/>
              <a:t>Mrdak</a:t>
            </a:r>
            <a:r>
              <a:rPr lang="en-US" sz="1900" u="sng" dirty="0" smtClean="0"/>
              <a:t>        </a:t>
            </a:r>
            <a:endParaRPr lang="sr-Latn-CS" sz="1900" u="sng" dirty="0"/>
          </a:p>
        </p:txBody>
      </p:sp>
      <p:pic>
        <p:nvPicPr>
          <p:cNvPr id="1026" name="il_fi" descr="Description: http://www.upisi.me/images/logo-ucg-2.jpg"/>
          <p:cNvPicPr>
            <a:picLocks noChangeAspect="1" noChangeArrowheads="1"/>
          </p:cNvPicPr>
          <p:nvPr/>
        </p:nvPicPr>
        <p:blipFill>
          <a:blip r:embed="rId4" r:link="rId5" cstate="print"/>
          <a:srcRect/>
          <a:stretch>
            <a:fillRect/>
          </a:stretch>
        </p:blipFill>
        <p:spPr bwMode="auto">
          <a:xfrm>
            <a:off x="8084215" y="222195"/>
            <a:ext cx="876300" cy="885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7" descr="NAPONNASREDINI"/>
          <p:cNvPicPr>
            <a:picLocks noGrp="1" noChangeAspect="1" noChangeArrowheads="1"/>
          </p:cNvPicPr>
          <p:nvPr>
            <p:ph sz="half" idx="1"/>
          </p:nvPr>
        </p:nvPicPr>
        <p:blipFill>
          <a:blip r:embed="rId6" cstate="print"/>
          <a:srcRect/>
          <a:stretch>
            <a:fillRect/>
          </a:stretch>
        </p:blipFill>
        <p:spPr>
          <a:xfrm>
            <a:off x="4724705" y="1596540"/>
            <a:ext cx="4148253" cy="3970330"/>
          </a:xfrm>
        </p:spPr>
      </p:pic>
      <p:pic>
        <p:nvPicPr>
          <p:cNvPr id="10" name="Picture 8" descr="STRUJANASREDINI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>
          <a:xfrm>
            <a:off x="448964" y="1596540"/>
            <a:ext cx="4123035" cy="3938672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101633878"/>
      </p:ext>
    </p:extLst>
  </p:cSld>
  <p:clrMapOvr>
    <a:masterClrMapping/>
  </p:clrMapOvr>
  <p:transition>
    <p:cover dir="r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logo CG KO CIGR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76015" y="5719575"/>
            <a:ext cx="1444900" cy="9162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TextBox 11"/>
          <p:cNvSpPr txBox="1"/>
          <p:nvPr/>
        </p:nvSpPr>
        <p:spPr>
          <a:xfrm>
            <a:off x="3350360" y="6024985"/>
            <a:ext cx="56500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339966"/>
                </a:solidFill>
                <a:latin typeface="Arial Narrow" pitchFamily="34" charset="0"/>
              </a:rPr>
              <a:t>IV </a:t>
            </a:r>
            <a:r>
              <a:rPr lang="en-US" b="1" dirty="0" err="1" smtClean="0">
                <a:solidFill>
                  <a:srgbClr val="339966"/>
                </a:solidFill>
                <a:latin typeface="Arial Narrow" pitchFamily="34" charset="0"/>
              </a:rPr>
              <a:t>savjetovanje</a:t>
            </a:r>
            <a:r>
              <a:rPr lang="en-US" b="1" dirty="0" smtClean="0">
                <a:solidFill>
                  <a:srgbClr val="339966"/>
                </a:solidFill>
                <a:latin typeface="Arial Narrow" pitchFamily="34" charset="0"/>
              </a:rPr>
              <a:t> CG KO CIGRE,  11-15 </a:t>
            </a:r>
            <a:r>
              <a:rPr lang="en-US" b="1" dirty="0" err="1" smtClean="0">
                <a:solidFill>
                  <a:srgbClr val="339966"/>
                </a:solidFill>
                <a:latin typeface="Arial Narrow" pitchFamily="34" charset="0"/>
              </a:rPr>
              <a:t>maj</a:t>
            </a:r>
            <a:r>
              <a:rPr lang="en-US" b="1" dirty="0" smtClean="0">
                <a:solidFill>
                  <a:srgbClr val="339966"/>
                </a:solidFill>
                <a:latin typeface="Arial Narrow" pitchFamily="34" charset="0"/>
              </a:rPr>
              <a:t> 2015, </a:t>
            </a:r>
            <a:r>
              <a:rPr lang="en-US" b="1" dirty="0" err="1" smtClean="0">
                <a:solidFill>
                  <a:srgbClr val="339966"/>
                </a:solidFill>
                <a:latin typeface="Arial Narrow" pitchFamily="34" charset="0"/>
              </a:rPr>
              <a:t>Igalo</a:t>
            </a:r>
            <a:endParaRPr lang="sr-Latn-CS" b="1" dirty="0">
              <a:solidFill>
                <a:srgbClr val="339966"/>
              </a:solidFill>
              <a:latin typeface="Arial Narrow" pitchFamily="34" charset="0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2434130" y="374900"/>
            <a:ext cx="5651000" cy="61082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1900" dirty="0" err="1" smtClean="0"/>
              <a:t>Modelovanje</a:t>
            </a:r>
            <a:r>
              <a:rPr lang="en-US" sz="1900" dirty="0" smtClean="0"/>
              <a:t> </a:t>
            </a:r>
            <a:r>
              <a:rPr lang="en-US" sz="1900" dirty="0" err="1" smtClean="0"/>
              <a:t>električnog</a:t>
            </a:r>
            <a:r>
              <a:rPr lang="en-US" sz="1900" dirty="0" smtClean="0"/>
              <a:t> </a:t>
            </a:r>
            <a:r>
              <a:rPr lang="en-US" sz="1900" dirty="0" err="1" smtClean="0"/>
              <a:t>luka</a:t>
            </a:r>
            <a:r>
              <a:rPr lang="en-US" sz="1900" dirty="0" smtClean="0"/>
              <a:t> u </a:t>
            </a:r>
            <a:r>
              <a:rPr lang="en-US" sz="1900" dirty="0" err="1" smtClean="0"/>
              <a:t>visokonaponskim</a:t>
            </a:r>
            <a:r>
              <a:rPr lang="en-US" sz="1900" dirty="0" smtClean="0"/>
              <a:t> </a:t>
            </a:r>
            <a:r>
              <a:rPr lang="en-US" sz="1900" dirty="0" err="1" smtClean="0"/>
              <a:t>prekidačima</a:t>
            </a:r>
            <a:r>
              <a:rPr lang="en-US" sz="1900" u="sng" dirty="0" smtClean="0"/>
              <a:t/>
            </a:r>
            <a:br>
              <a:rPr lang="en-US" sz="1900" u="sng" dirty="0" smtClean="0"/>
            </a:br>
            <a:r>
              <a:rPr lang="en-US" sz="1900" u="sng" dirty="0" smtClean="0"/>
              <a:t>Doc. dr. </a:t>
            </a:r>
            <a:r>
              <a:rPr lang="en-US" sz="1900" u="sng" dirty="0" err="1" smtClean="0"/>
              <a:t>Vladan</a:t>
            </a:r>
            <a:r>
              <a:rPr lang="en-US" sz="1900" u="sng" dirty="0" smtClean="0"/>
              <a:t> </a:t>
            </a:r>
            <a:r>
              <a:rPr lang="en-US" sz="1900" u="sng" dirty="0" err="1" smtClean="0"/>
              <a:t>Radulović</a:t>
            </a:r>
            <a:r>
              <a:rPr lang="en-US" sz="1900" u="sng" dirty="0" smtClean="0"/>
              <a:t>, Spec. Sc. </a:t>
            </a:r>
            <a:r>
              <a:rPr lang="en-US" sz="1900" u="sng" dirty="0" err="1" smtClean="0"/>
              <a:t>Marija</a:t>
            </a:r>
            <a:r>
              <a:rPr lang="en-US" sz="1900" u="sng" dirty="0" smtClean="0"/>
              <a:t> </a:t>
            </a:r>
            <a:r>
              <a:rPr lang="en-US" sz="1900" u="sng" dirty="0" err="1" smtClean="0"/>
              <a:t>Mrdak</a:t>
            </a:r>
            <a:r>
              <a:rPr lang="en-US" sz="1900" u="sng" dirty="0" smtClean="0"/>
              <a:t>        </a:t>
            </a:r>
            <a:endParaRPr lang="sr-Latn-CS" sz="1900" u="sng" dirty="0"/>
          </a:p>
        </p:txBody>
      </p:sp>
      <p:pic>
        <p:nvPicPr>
          <p:cNvPr id="1026" name="il_fi" descr="Description: http://www.upisi.me/images/logo-ucg-2.jpg"/>
          <p:cNvPicPr>
            <a:picLocks noChangeAspect="1" noChangeArrowheads="1"/>
          </p:cNvPicPr>
          <p:nvPr/>
        </p:nvPicPr>
        <p:blipFill>
          <a:blip r:embed="rId4" r:link="rId5" cstate="print"/>
          <a:srcRect/>
          <a:stretch>
            <a:fillRect/>
          </a:stretch>
        </p:blipFill>
        <p:spPr bwMode="auto">
          <a:xfrm>
            <a:off x="8084215" y="222195"/>
            <a:ext cx="876300" cy="885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Content Placeholder 10"/>
          <p:cNvSpPr>
            <a:spLocks noGrp="1"/>
          </p:cNvSpPr>
          <p:nvPr>
            <p:ph idx="1"/>
          </p:nvPr>
        </p:nvSpPr>
        <p:spPr>
          <a:xfrm>
            <a:off x="1976015" y="1443836"/>
            <a:ext cx="6558080" cy="3817624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sr-Latn-CS" dirty="0" smtClean="0">
                <a:solidFill>
                  <a:srgbClr val="339966"/>
                </a:solidFill>
                <a:latin typeface="Arial Narrow" pitchFamily="34" charset="0"/>
              </a:rPr>
              <a:t>Posmatra se slučaj kvara na sredini voda</a:t>
            </a:r>
          </a:p>
          <a:p>
            <a:pPr algn="just"/>
            <a:endParaRPr lang="sr-Latn-CS" dirty="0" smtClean="0">
              <a:solidFill>
                <a:srgbClr val="339966"/>
              </a:solidFill>
              <a:latin typeface="Arial Narrow" pitchFamily="34" charset="0"/>
            </a:endParaRPr>
          </a:p>
          <a:p>
            <a:pPr algn="just"/>
            <a:endParaRPr lang="sr-Latn-CS" dirty="0" smtClean="0">
              <a:solidFill>
                <a:srgbClr val="339966"/>
              </a:solidFill>
              <a:latin typeface="Arial Narrow" pitchFamily="34" charset="0"/>
            </a:endParaRPr>
          </a:p>
          <a:p>
            <a:pPr algn="just"/>
            <a:r>
              <a:rPr lang="sr-Latn-CS" dirty="0" smtClean="0">
                <a:solidFill>
                  <a:srgbClr val="339966"/>
                </a:solidFill>
                <a:latin typeface="Arial Narrow" pitchFamily="34" charset="0"/>
              </a:rPr>
              <a:t>Mayrov model luka ima konstantan napon luka dok Cassiev model luka pokazuje rastući napon luka u trenutku prolaska struje kroz nulu.</a:t>
            </a:r>
          </a:p>
          <a:p>
            <a:pPr algn="just"/>
            <a:endParaRPr lang="sr-Latn-CS" dirty="0" smtClean="0">
              <a:solidFill>
                <a:srgbClr val="339966"/>
              </a:solidFill>
              <a:latin typeface="Arial Narrow" pitchFamily="34" charset="0"/>
            </a:endParaRPr>
          </a:p>
          <a:p>
            <a:pPr algn="just"/>
            <a:endParaRPr lang="sr-Latn-CS" dirty="0" smtClean="0">
              <a:solidFill>
                <a:srgbClr val="339966"/>
              </a:solidFill>
              <a:latin typeface="Arial Narrow" pitchFamily="34" charset="0"/>
            </a:endParaRPr>
          </a:p>
          <a:p>
            <a:pPr algn="just"/>
            <a:r>
              <a:rPr lang="sr-Latn-CS" dirty="0" smtClean="0">
                <a:solidFill>
                  <a:srgbClr val="339966"/>
                </a:solidFill>
                <a:latin typeface="Arial Narrow" pitchFamily="34" charset="0"/>
              </a:rPr>
              <a:t>Cassiev model prekida struju kratkog spoja i pokazuje malu struju nakon prekida, Mayrov model to ne uspijeva</a:t>
            </a:r>
          </a:p>
          <a:p>
            <a:endParaRPr lang="sr-Latn-CS" dirty="0"/>
          </a:p>
        </p:txBody>
      </p:sp>
    </p:spTree>
    <p:extLst>
      <p:ext uri="{BB962C8B-B14F-4D97-AF65-F5344CB8AC3E}">
        <p14:creationId xmlns="" xmlns:p14="http://schemas.microsoft.com/office/powerpoint/2010/main" val="1101633878"/>
      </p:ext>
    </p:extLst>
  </p:cSld>
  <p:clrMapOvr>
    <a:masterClrMapping/>
  </p:clrMapOvr>
  <p:transition>
    <p:cover dir="r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logo CG KO CIGR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76015" y="5719575"/>
            <a:ext cx="1444900" cy="9162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TextBox 11"/>
          <p:cNvSpPr txBox="1"/>
          <p:nvPr/>
        </p:nvSpPr>
        <p:spPr>
          <a:xfrm>
            <a:off x="3350360" y="6024985"/>
            <a:ext cx="56500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339966"/>
                </a:solidFill>
                <a:latin typeface="Arial Narrow" pitchFamily="34" charset="0"/>
              </a:rPr>
              <a:t>IV </a:t>
            </a:r>
            <a:r>
              <a:rPr lang="en-US" b="1" dirty="0" err="1" smtClean="0">
                <a:solidFill>
                  <a:srgbClr val="339966"/>
                </a:solidFill>
                <a:latin typeface="Arial Narrow" pitchFamily="34" charset="0"/>
              </a:rPr>
              <a:t>savjetovanje</a:t>
            </a:r>
            <a:r>
              <a:rPr lang="en-US" b="1" dirty="0" smtClean="0">
                <a:solidFill>
                  <a:srgbClr val="339966"/>
                </a:solidFill>
                <a:latin typeface="Arial Narrow" pitchFamily="34" charset="0"/>
              </a:rPr>
              <a:t> CG KO CIGRE,  11-15 </a:t>
            </a:r>
            <a:r>
              <a:rPr lang="en-US" b="1" dirty="0" err="1" smtClean="0">
                <a:solidFill>
                  <a:srgbClr val="339966"/>
                </a:solidFill>
                <a:latin typeface="Arial Narrow" pitchFamily="34" charset="0"/>
              </a:rPr>
              <a:t>maj</a:t>
            </a:r>
            <a:r>
              <a:rPr lang="en-US" b="1" dirty="0" smtClean="0">
                <a:solidFill>
                  <a:srgbClr val="339966"/>
                </a:solidFill>
                <a:latin typeface="Arial Narrow" pitchFamily="34" charset="0"/>
              </a:rPr>
              <a:t> 2015, </a:t>
            </a:r>
            <a:r>
              <a:rPr lang="en-US" b="1" dirty="0" err="1" smtClean="0">
                <a:solidFill>
                  <a:srgbClr val="339966"/>
                </a:solidFill>
                <a:latin typeface="Arial Narrow" pitchFamily="34" charset="0"/>
              </a:rPr>
              <a:t>Igalo</a:t>
            </a:r>
            <a:endParaRPr lang="sr-Latn-CS" b="1" dirty="0">
              <a:solidFill>
                <a:srgbClr val="339966"/>
              </a:solidFill>
              <a:latin typeface="Arial Narrow" pitchFamily="34" charset="0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2434130" y="374900"/>
            <a:ext cx="5651000" cy="61082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1900" dirty="0" err="1" smtClean="0"/>
              <a:t>Modelovanje</a:t>
            </a:r>
            <a:r>
              <a:rPr lang="en-US" sz="1900" dirty="0" smtClean="0"/>
              <a:t> </a:t>
            </a:r>
            <a:r>
              <a:rPr lang="en-US" sz="1900" dirty="0" err="1" smtClean="0"/>
              <a:t>električnog</a:t>
            </a:r>
            <a:r>
              <a:rPr lang="en-US" sz="1900" dirty="0" smtClean="0"/>
              <a:t> </a:t>
            </a:r>
            <a:r>
              <a:rPr lang="en-US" sz="1900" dirty="0" err="1" smtClean="0"/>
              <a:t>luka</a:t>
            </a:r>
            <a:r>
              <a:rPr lang="en-US" sz="1900" dirty="0" smtClean="0"/>
              <a:t> u </a:t>
            </a:r>
            <a:r>
              <a:rPr lang="en-US" sz="1900" dirty="0" err="1" smtClean="0"/>
              <a:t>visokonaponskim</a:t>
            </a:r>
            <a:r>
              <a:rPr lang="en-US" sz="1900" dirty="0" smtClean="0"/>
              <a:t> </a:t>
            </a:r>
            <a:r>
              <a:rPr lang="en-US" sz="1900" dirty="0" err="1" smtClean="0"/>
              <a:t>prekidačima</a:t>
            </a:r>
            <a:r>
              <a:rPr lang="en-US" sz="1900" u="sng" dirty="0" smtClean="0"/>
              <a:t/>
            </a:r>
            <a:br>
              <a:rPr lang="en-US" sz="1900" u="sng" dirty="0" smtClean="0"/>
            </a:br>
            <a:r>
              <a:rPr lang="en-US" sz="1900" u="sng" dirty="0" smtClean="0"/>
              <a:t>Doc. dr. </a:t>
            </a:r>
            <a:r>
              <a:rPr lang="en-US" sz="1900" u="sng" dirty="0" err="1" smtClean="0"/>
              <a:t>Vladan</a:t>
            </a:r>
            <a:r>
              <a:rPr lang="en-US" sz="1900" u="sng" dirty="0" smtClean="0"/>
              <a:t> </a:t>
            </a:r>
            <a:r>
              <a:rPr lang="en-US" sz="1900" u="sng" dirty="0" err="1" smtClean="0"/>
              <a:t>Radulović</a:t>
            </a:r>
            <a:r>
              <a:rPr lang="en-US" sz="1900" u="sng" dirty="0" smtClean="0"/>
              <a:t>, Spec. Sc. </a:t>
            </a:r>
            <a:r>
              <a:rPr lang="en-US" sz="1900" u="sng" dirty="0" err="1" smtClean="0"/>
              <a:t>Marija</a:t>
            </a:r>
            <a:r>
              <a:rPr lang="en-US" sz="1900" u="sng" dirty="0" smtClean="0"/>
              <a:t> </a:t>
            </a:r>
            <a:r>
              <a:rPr lang="en-US" sz="1900" u="sng" dirty="0" err="1" smtClean="0"/>
              <a:t>Mrdak</a:t>
            </a:r>
            <a:r>
              <a:rPr lang="en-US" sz="1900" u="sng" dirty="0" smtClean="0"/>
              <a:t>        </a:t>
            </a:r>
            <a:endParaRPr lang="sr-Latn-CS" sz="1900" u="sng" dirty="0"/>
          </a:p>
        </p:txBody>
      </p:sp>
      <p:pic>
        <p:nvPicPr>
          <p:cNvPr id="1026" name="il_fi" descr="Description: http://www.upisi.me/images/logo-ucg-2.jpg"/>
          <p:cNvPicPr>
            <a:picLocks noChangeAspect="1" noChangeArrowheads="1"/>
          </p:cNvPicPr>
          <p:nvPr/>
        </p:nvPicPr>
        <p:blipFill>
          <a:blip r:embed="rId4" r:link="rId5" cstate="print"/>
          <a:srcRect/>
          <a:stretch>
            <a:fillRect/>
          </a:stretch>
        </p:blipFill>
        <p:spPr bwMode="auto">
          <a:xfrm>
            <a:off x="8084215" y="222195"/>
            <a:ext cx="876300" cy="885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Content Placeholder 10"/>
          <p:cNvSpPr>
            <a:spLocks noGrp="1"/>
          </p:cNvSpPr>
          <p:nvPr>
            <p:ph idx="1"/>
          </p:nvPr>
        </p:nvSpPr>
        <p:spPr>
          <a:xfrm>
            <a:off x="1517900" y="1443836"/>
            <a:ext cx="7177135" cy="3817624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b="1" dirty="0" smtClean="0">
                <a:solidFill>
                  <a:srgbClr val="000058"/>
                </a:solidFill>
              </a:rPr>
              <a:t>                                        </a:t>
            </a:r>
            <a:r>
              <a:rPr lang="sr-Latn-CS" sz="3600" b="1" dirty="0" smtClean="0">
                <a:solidFill>
                  <a:srgbClr val="339966"/>
                </a:solidFill>
                <a:latin typeface="Arial Narrow" pitchFamily="34" charset="0"/>
              </a:rPr>
              <a:t>Zaključak</a:t>
            </a:r>
            <a:endParaRPr lang="en-US" sz="3600" b="1" dirty="0" smtClean="0">
              <a:solidFill>
                <a:srgbClr val="339966"/>
              </a:solidFill>
              <a:latin typeface="Arial Narrow" pitchFamily="34" charset="0"/>
            </a:endParaRPr>
          </a:p>
          <a:p>
            <a:pPr>
              <a:buNone/>
            </a:pPr>
            <a:endParaRPr lang="en-US" sz="3600" b="1" dirty="0" smtClean="0">
              <a:solidFill>
                <a:srgbClr val="339966"/>
              </a:solidFill>
              <a:latin typeface="Arial Narrow" pitchFamily="34" charset="0"/>
            </a:endParaRPr>
          </a:p>
          <a:p>
            <a:pPr algn="just">
              <a:lnSpc>
                <a:spcPct val="90000"/>
              </a:lnSpc>
            </a:pPr>
            <a:r>
              <a:rPr lang="sr-Latn-CS" dirty="0" smtClean="0">
                <a:solidFill>
                  <a:srgbClr val="339966"/>
                </a:solidFill>
                <a:latin typeface="Arial Narrow" pitchFamily="34" charset="0"/>
              </a:rPr>
              <a:t>Električni luk je važna pojava koja određuje operacije visokonaponskog prekidača.</a:t>
            </a:r>
          </a:p>
          <a:p>
            <a:pPr algn="just">
              <a:lnSpc>
                <a:spcPct val="90000"/>
              </a:lnSpc>
            </a:pPr>
            <a:endParaRPr lang="sr-Latn-CS" dirty="0" smtClean="0">
              <a:solidFill>
                <a:srgbClr val="339966"/>
              </a:solidFill>
              <a:latin typeface="Arial Narrow" pitchFamily="34" charset="0"/>
            </a:endParaRPr>
          </a:p>
          <a:p>
            <a:pPr algn="just">
              <a:lnSpc>
                <a:spcPct val="90000"/>
              </a:lnSpc>
            </a:pPr>
            <a:r>
              <a:rPr lang="sr-Latn-CS" dirty="0" smtClean="0">
                <a:solidFill>
                  <a:srgbClr val="339966"/>
                </a:solidFill>
                <a:latin typeface="Arial Narrow" pitchFamily="34" charset="0"/>
              </a:rPr>
              <a:t>Upotreba alata za modelovanje i simulaciju može doprinijeti poboljšanju ovih uređaja, smanjiti potrebu za testiranjem i razvojem prototipa.</a:t>
            </a:r>
          </a:p>
          <a:p>
            <a:pPr algn="just">
              <a:lnSpc>
                <a:spcPct val="90000"/>
              </a:lnSpc>
            </a:pPr>
            <a:endParaRPr lang="sr-Latn-CS" dirty="0" smtClean="0">
              <a:solidFill>
                <a:srgbClr val="339966"/>
              </a:solidFill>
              <a:latin typeface="Arial Narrow" pitchFamily="34" charset="0"/>
            </a:endParaRPr>
          </a:p>
          <a:p>
            <a:pPr algn="just">
              <a:lnSpc>
                <a:spcPct val="90000"/>
              </a:lnSpc>
            </a:pPr>
            <a:endParaRPr lang="sr-Latn-CS" dirty="0" smtClean="0">
              <a:solidFill>
                <a:srgbClr val="339966"/>
              </a:solidFill>
              <a:latin typeface="Arial Narrow" pitchFamily="34" charset="0"/>
            </a:endParaRPr>
          </a:p>
          <a:p>
            <a:pPr algn="just">
              <a:lnSpc>
                <a:spcPct val="90000"/>
              </a:lnSpc>
            </a:pPr>
            <a:r>
              <a:rPr lang="sr-Latn-CS" dirty="0" smtClean="0">
                <a:solidFill>
                  <a:srgbClr val="339966"/>
                </a:solidFill>
                <a:latin typeface="Arial Narrow" pitchFamily="34" charset="0"/>
              </a:rPr>
              <a:t>Kao rezultat simulacija dobijeni su oscilogrami koji su veoma korisni za proučavanje kompleksnih procesa prekidanja struje.</a:t>
            </a:r>
          </a:p>
          <a:p>
            <a:pPr>
              <a:buNone/>
            </a:pPr>
            <a:endParaRPr lang="sr-Latn-CS" dirty="0">
              <a:solidFill>
                <a:srgbClr val="339966"/>
              </a:solidFill>
              <a:latin typeface="Arial Narrow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101633878"/>
      </p:ext>
    </p:extLst>
  </p:cSld>
  <p:clrMapOvr>
    <a:masterClrMapping/>
  </p:clrMapOvr>
  <p:transition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1670" y="2818180"/>
            <a:ext cx="8229600" cy="1143000"/>
          </a:xfrm>
        </p:spPr>
        <p:txBody>
          <a:bodyPr/>
          <a:lstStyle/>
          <a:p>
            <a:r>
              <a:rPr lang="en-US" dirty="0" smtClean="0">
                <a:solidFill>
                  <a:srgbClr val="339966"/>
                </a:solidFill>
                <a:latin typeface="Forte" pitchFamily="66" charset="0"/>
              </a:rPr>
              <a:t>HVALA NA PAŽNJI!</a:t>
            </a:r>
            <a:endParaRPr lang="sr-Latn-CS" dirty="0">
              <a:solidFill>
                <a:srgbClr val="339966"/>
              </a:solidFill>
              <a:latin typeface="Forte" pitchFamily="66" charset="0"/>
            </a:endParaRPr>
          </a:p>
        </p:txBody>
      </p:sp>
    </p:spTree>
  </p:cSld>
  <p:clrMapOvr>
    <a:masterClrMapping/>
  </p:clrMapOvr>
  <p:transition>
    <p:cover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logo CG KO CIGR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76015" y="5719575"/>
            <a:ext cx="1444900" cy="9162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TextBox 11"/>
          <p:cNvSpPr txBox="1"/>
          <p:nvPr/>
        </p:nvSpPr>
        <p:spPr>
          <a:xfrm>
            <a:off x="3350360" y="6024985"/>
            <a:ext cx="56500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339966"/>
                </a:solidFill>
                <a:latin typeface="Arial Narrow" pitchFamily="34" charset="0"/>
              </a:rPr>
              <a:t>IV </a:t>
            </a:r>
            <a:r>
              <a:rPr lang="en-US" b="1" dirty="0" err="1" smtClean="0">
                <a:solidFill>
                  <a:srgbClr val="339966"/>
                </a:solidFill>
                <a:latin typeface="Arial Narrow" pitchFamily="34" charset="0"/>
              </a:rPr>
              <a:t>savjetovanje</a:t>
            </a:r>
            <a:r>
              <a:rPr lang="en-US" b="1" dirty="0" smtClean="0">
                <a:solidFill>
                  <a:srgbClr val="339966"/>
                </a:solidFill>
                <a:latin typeface="Arial Narrow" pitchFamily="34" charset="0"/>
              </a:rPr>
              <a:t> CG KO CIGRE, 11-15 </a:t>
            </a:r>
            <a:r>
              <a:rPr lang="en-US" b="1" dirty="0" err="1" smtClean="0">
                <a:solidFill>
                  <a:srgbClr val="339966"/>
                </a:solidFill>
                <a:latin typeface="Arial Narrow" pitchFamily="34" charset="0"/>
              </a:rPr>
              <a:t>maj</a:t>
            </a:r>
            <a:r>
              <a:rPr lang="en-US" b="1" dirty="0" smtClean="0">
                <a:solidFill>
                  <a:srgbClr val="339966"/>
                </a:solidFill>
                <a:latin typeface="Arial Narrow" pitchFamily="34" charset="0"/>
              </a:rPr>
              <a:t>, </a:t>
            </a:r>
            <a:r>
              <a:rPr lang="en-US" b="1" dirty="0" err="1" smtClean="0">
                <a:solidFill>
                  <a:srgbClr val="339966"/>
                </a:solidFill>
                <a:latin typeface="Arial Narrow" pitchFamily="34" charset="0"/>
              </a:rPr>
              <a:t>Igalo</a:t>
            </a:r>
            <a:endParaRPr lang="sr-Latn-CS" b="1" dirty="0">
              <a:solidFill>
                <a:srgbClr val="339966"/>
              </a:solidFill>
              <a:latin typeface="Arial Narrow" pitchFamily="34" charset="0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2434130" y="374900"/>
            <a:ext cx="5651000" cy="61082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1900" dirty="0" err="1" smtClean="0"/>
              <a:t>Modelovanje</a:t>
            </a:r>
            <a:r>
              <a:rPr lang="en-US" sz="1900" dirty="0" smtClean="0"/>
              <a:t> </a:t>
            </a:r>
            <a:r>
              <a:rPr lang="en-US" sz="1900" dirty="0" err="1" smtClean="0"/>
              <a:t>električnog</a:t>
            </a:r>
            <a:r>
              <a:rPr lang="en-US" sz="1900" dirty="0" smtClean="0"/>
              <a:t> </a:t>
            </a:r>
            <a:r>
              <a:rPr lang="en-US" sz="1900" dirty="0" err="1" smtClean="0"/>
              <a:t>luka</a:t>
            </a:r>
            <a:r>
              <a:rPr lang="en-US" sz="1900" dirty="0" smtClean="0"/>
              <a:t> u </a:t>
            </a:r>
            <a:r>
              <a:rPr lang="en-US" sz="1900" dirty="0" err="1" smtClean="0"/>
              <a:t>visokonaponskim</a:t>
            </a:r>
            <a:r>
              <a:rPr lang="en-US" sz="1900" dirty="0" smtClean="0"/>
              <a:t> </a:t>
            </a:r>
            <a:r>
              <a:rPr lang="en-US" sz="1900" dirty="0" err="1" smtClean="0"/>
              <a:t>prekidačima</a:t>
            </a:r>
            <a:r>
              <a:rPr lang="en-US" sz="1900" u="sng" dirty="0" smtClean="0"/>
              <a:t/>
            </a:r>
            <a:br>
              <a:rPr lang="en-US" sz="1900" u="sng" dirty="0" smtClean="0"/>
            </a:br>
            <a:r>
              <a:rPr lang="en-US" sz="1900" u="sng" dirty="0" smtClean="0"/>
              <a:t>Doc. dr. </a:t>
            </a:r>
            <a:r>
              <a:rPr lang="en-US" sz="1900" u="sng" dirty="0" err="1" smtClean="0"/>
              <a:t>Vladan</a:t>
            </a:r>
            <a:r>
              <a:rPr lang="en-US" sz="1900" u="sng" dirty="0" smtClean="0"/>
              <a:t> </a:t>
            </a:r>
            <a:r>
              <a:rPr lang="en-US" sz="1900" u="sng" dirty="0" err="1" smtClean="0"/>
              <a:t>Radulović</a:t>
            </a:r>
            <a:r>
              <a:rPr lang="en-US" sz="1900" u="sng" dirty="0" smtClean="0"/>
              <a:t>, Spec. Sc. </a:t>
            </a:r>
            <a:r>
              <a:rPr lang="en-US" sz="1900" u="sng" dirty="0" err="1" smtClean="0"/>
              <a:t>Marija</a:t>
            </a:r>
            <a:r>
              <a:rPr lang="en-US" sz="1900" u="sng" dirty="0" smtClean="0"/>
              <a:t> </a:t>
            </a:r>
            <a:r>
              <a:rPr lang="en-US" sz="1900" u="sng" dirty="0" err="1" smtClean="0"/>
              <a:t>Mrdak</a:t>
            </a:r>
            <a:r>
              <a:rPr lang="en-US" sz="1900" u="sng" dirty="0" smtClean="0"/>
              <a:t>        </a:t>
            </a:r>
            <a:endParaRPr lang="sr-Latn-CS" sz="1900" u="sng" dirty="0"/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endParaRPr lang="en-US" sz="2400" b="1" dirty="0" smtClean="0">
              <a:solidFill>
                <a:srgbClr val="339966"/>
              </a:solidFill>
              <a:latin typeface="Arial Narrow" pitchFamily="34" charset="0"/>
            </a:endParaRPr>
          </a:p>
          <a:p>
            <a:pPr>
              <a:buNone/>
            </a:pPr>
            <a:r>
              <a:rPr lang="en-US" sz="3600" b="1" dirty="0" smtClean="0">
                <a:solidFill>
                  <a:srgbClr val="339966"/>
                </a:solidFill>
                <a:latin typeface="Arial Narrow" pitchFamily="34" charset="0"/>
              </a:rPr>
              <a:t>    </a:t>
            </a:r>
            <a:r>
              <a:rPr lang="en-US" sz="3600" b="1" dirty="0" err="1" smtClean="0">
                <a:solidFill>
                  <a:srgbClr val="339966"/>
                </a:solidFill>
                <a:latin typeface="Arial Narrow" pitchFamily="34" charset="0"/>
              </a:rPr>
              <a:t>Uvod</a:t>
            </a:r>
            <a:r>
              <a:rPr lang="en-US" sz="3600" b="1" dirty="0" smtClean="0">
                <a:solidFill>
                  <a:srgbClr val="339966"/>
                </a:solidFill>
                <a:latin typeface="Arial Narrow" pitchFamily="34" charset="0"/>
              </a:rPr>
              <a:t> </a:t>
            </a:r>
          </a:p>
          <a:p>
            <a:endParaRPr lang="en-US" sz="2400" b="1" dirty="0" smtClean="0">
              <a:solidFill>
                <a:srgbClr val="339966"/>
              </a:solidFill>
              <a:latin typeface="Arial Narrow" pitchFamily="34" charset="0"/>
            </a:endParaRPr>
          </a:p>
          <a:p>
            <a:r>
              <a:rPr lang="en-US" sz="2400" b="1" dirty="0" err="1" smtClean="0">
                <a:solidFill>
                  <a:srgbClr val="339966"/>
                </a:solidFill>
                <a:latin typeface="Arial Narrow" pitchFamily="34" charset="0"/>
              </a:rPr>
              <a:t>Električni</a:t>
            </a:r>
            <a:r>
              <a:rPr lang="en-US" sz="2400" b="1" dirty="0" smtClean="0">
                <a:solidFill>
                  <a:srgbClr val="339966"/>
                </a:solidFill>
                <a:latin typeface="Arial Narrow" pitchFamily="34" charset="0"/>
              </a:rPr>
              <a:t> </a:t>
            </a:r>
            <a:r>
              <a:rPr lang="en-US" sz="2400" b="1" dirty="0" err="1" smtClean="0">
                <a:solidFill>
                  <a:srgbClr val="339966"/>
                </a:solidFill>
                <a:latin typeface="Arial Narrow" pitchFamily="34" charset="0"/>
              </a:rPr>
              <a:t>luk</a:t>
            </a:r>
            <a:r>
              <a:rPr lang="en-US" sz="2400" b="1" dirty="0" smtClean="0">
                <a:solidFill>
                  <a:srgbClr val="339966"/>
                </a:solidFill>
                <a:latin typeface="Arial Narrow" pitchFamily="34" charset="0"/>
              </a:rPr>
              <a:t> </a:t>
            </a:r>
          </a:p>
          <a:p>
            <a:pPr>
              <a:buNone/>
            </a:pPr>
            <a:r>
              <a:rPr lang="en-US" sz="2400" dirty="0" smtClean="0">
                <a:solidFill>
                  <a:srgbClr val="339966"/>
                </a:solidFill>
                <a:latin typeface="Arial Narrow" pitchFamily="34" charset="0"/>
              </a:rPr>
              <a:t>     </a:t>
            </a:r>
            <a:r>
              <a:rPr lang="sr-Latn-RS" sz="2400" dirty="0" smtClean="0">
                <a:solidFill>
                  <a:srgbClr val="339966"/>
                </a:solidFill>
                <a:latin typeface="Arial Narrow" pitchFamily="34" charset="0"/>
              </a:rPr>
              <a:t>brojni fizički proces</a:t>
            </a:r>
            <a:r>
              <a:rPr lang="en-US" sz="2400" dirty="0" err="1" smtClean="0">
                <a:solidFill>
                  <a:srgbClr val="339966"/>
                </a:solidFill>
                <a:latin typeface="Arial Narrow" pitchFamily="34" charset="0"/>
              </a:rPr>
              <a:t>i</a:t>
            </a:r>
            <a:r>
              <a:rPr lang="sr-Latn-RS" sz="2400" dirty="0" smtClean="0">
                <a:solidFill>
                  <a:srgbClr val="339966"/>
                </a:solidFill>
                <a:latin typeface="Arial Narrow" pitchFamily="34" charset="0"/>
              </a:rPr>
              <a:t> u kratkom vremenskom intervalu.</a:t>
            </a:r>
            <a:endParaRPr lang="en-US" sz="2400" dirty="0" smtClean="0">
              <a:solidFill>
                <a:srgbClr val="339966"/>
              </a:solidFill>
              <a:latin typeface="Arial Narrow" pitchFamily="34" charset="0"/>
            </a:endParaRPr>
          </a:p>
          <a:p>
            <a:r>
              <a:rPr lang="en-US" sz="2400" b="1" dirty="0" err="1" smtClean="0">
                <a:solidFill>
                  <a:srgbClr val="339966"/>
                </a:solidFill>
                <a:latin typeface="Arial Narrow" pitchFamily="34" charset="0"/>
              </a:rPr>
              <a:t>Matemati</a:t>
            </a:r>
            <a:r>
              <a:rPr lang="sr-Latn-RS" sz="2400" b="1" dirty="0" smtClean="0">
                <a:solidFill>
                  <a:srgbClr val="339966"/>
                </a:solidFill>
                <a:latin typeface="Arial Narrow" pitchFamily="34" charset="0"/>
              </a:rPr>
              <a:t>č</a:t>
            </a:r>
            <a:r>
              <a:rPr lang="en-US" sz="2400" b="1" dirty="0" smtClean="0">
                <a:solidFill>
                  <a:srgbClr val="339966"/>
                </a:solidFill>
                <a:latin typeface="Arial Narrow" pitchFamily="34" charset="0"/>
              </a:rPr>
              <a:t>ka </a:t>
            </a:r>
            <a:r>
              <a:rPr lang="en-US" sz="2400" b="1" dirty="0" err="1" smtClean="0">
                <a:solidFill>
                  <a:srgbClr val="339966"/>
                </a:solidFill>
                <a:latin typeface="Arial Narrow" pitchFamily="34" charset="0"/>
              </a:rPr>
              <a:t>interpretacija</a:t>
            </a:r>
            <a:endParaRPr lang="en-US" sz="2400" b="1" dirty="0" smtClean="0">
              <a:solidFill>
                <a:srgbClr val="339966"/>
              </a:solidFill>
              <a:latin typeface="Arial Narrow" pitchFamily="34" charset="0"/>
            </a:endParaRPr>
          </a:p>
          <a:p>
            <a:pPr>
              <a:buNone/>
            </a:pPr>
            <a:r>
              <a:rPr lang="en-US" sz="2400" b="1" dirty="0" smtClean="0">
                <a:solidFill>
                  <a:srgbClr val="339966"/>
                </a:solidFill>
                <a:latin typeface="Arial Narrow" pitchFamily="34" charset="0"/>
              </a:rPr>
              <a:t>     </a:t>
            </a:r>
            <a:r>
              <a:rPr lang="en-US" sz="2400" dirty="0" err="1" smtClean="0">
                <a:solidFill>
                  <a:srgbClr val="339966"/>
                </a:solidFill>
                <a:latin typeface="Arial Narrow" pitchFamily="34" charset="0"/>
              </a:rPr>
              <a:t>komplikovana</a:t>
            </a:r>
            <a:r>
              <a:rPr lang="en-US" sz="2400" dirty="0" smtClean="0">
                <a:solidFill>
                  <a:srgbClr val="339966"/>
                </a:solidFill>
                <a:latin typeface="Arial Narrow" pitchFamily="34" charset="0"/>
              </a:rPr>
              <a:t>, </a:t>
            </a:r>
            <a:r>
              <a:rPr lang="en-US" sz="2400" dirty="0" err="1" smtClean="0">
                <a:solidFill>
                  <a:srgbClr val="339966"/>
                </a:solidFill>
                <a:latin typeface="Arial Narrow" pitchFamily="34" charset="0"/>
              </a:rPr>
              <a:t>pojava</a:t>
            </a:r>
            <a:r>
              <a:rPr lang="en-US" sz="2400" dirty="0" smtClean="0">
                <a:solidFill>
                  <a:srgbClr val="339966"/>
                </a:solidFill>
                <a:latin typeface="Arial Narrow" pitchFamily="34" charset="0"/>
              </a:rPr>
              <a:t> se ne </a:t>
            </a:r>
            <a:r>
              <a:rPr lang="en-US" sz="2400" dirty="0" err="1" smtClean="0">
                <a:solidFill>
                  <a:srgbClr val="339966"/>
                </a:solidFill>
                <a:latin typeface="Arial Narrow" pitchFamily="34" charset="0"/>
              </a:rPr>
              <a:t>može</a:t>
            </a:r>
            <a:r>
              <a:rPr lang="en-US" sz="2400" dirty="0" smtClean="0">
                <a:solidFill>
                  <a:srgbClr val="339966"/>
                </a:solidFill>
                <a:latin typeface="Arial Narrow" pitchFamily="34" charset="0"/>
              </a:rPr>
              <a:t> </a:t>
            </a:r>
            <a:r>
              <a:rPr lang="en-US" sz="2400" dirty="0" err="1" smtClean="0">
                <a:solidFill>
                  <a:srgbClr val="339966"/>
                </a:solidFill>
                <a:latin typeface="Arial Narrow" pitchFamily="34" charset="0"/>
              </a:rPr>
              <a:t>uvijek</a:t>
            </a:r>
            <a:r>
              <a:rPr lang="en-US" sz="2400" dirty="0" smtClean="0">
                <a:solidFill>
                  <a:srgbClr val="339966"/>
                </a:solidFill>
                <a:latin typeface="Arial Narrow" pitchFamily="34" charset="0"/>
              </a:rPr>
              <a:t> </a:t>
            </a:r>
            <a:r>
              <a:rPr lang="en-US" sz="2400" dirty="0" err="1" smtClean="0">
                <a:solidFill>
                  <a:srgbClr val="339966"/>
                </a:solidFill>
                <a:latin typeface="Arial Narrow" pitchFamily="34" charset="0"/>
              </a:rPr>
              <a:t>predvidjeti</a:t>
            </a:r>
            <a:endParaRPr lang="en-US" sz="2400" b="1" dirty="0" smtClean="0">
              <a:solidFill>
                <a:srgbClr val="339966"/>
              </a:solidFill>
              <a:latin typeface="Arial Narrow" pitchFamily="34" charset="0"/>
            </a:endParaRPr>
          </a:p>
          <a:p>
            <a:r>
              <a:rPr lang="en-US" sz="2400" b="1" dirty="0" err="1" smtClean="0">
                <a:solidFill>
                  <a:srgbClr val="339966"/>
                </a:solidFill>
                <a:latin typeface="Arial Narrow" pitchFamily="34" charset="0"/>
              </a:rPr>
              <a:t>Matemati</a:t>
            </a:r>
            <a:r>
              <a:rPr lang="sr-Latn-RS" sz="2400" b="1" dirty="0" smtClean="0">
                <a:solidFill>
                  <a:srgbClr val="339966"/>
                </a:solidFill>
                <a:latin typeface="Arial Narrow" pitchFamily="34" charset="0"/>
              </a:rPr>
              <a:t>č</a:t>
            </a:r>
            <a:r>
              <a:rPr lang="en-US" sz="2400" b="1" dirty="0" smtClean="0">
                <a:solidFill>
                  <a:srgbClr val="339966"/>
                </a:solidFill>
                <a:latin typeface="Arial Narrow" pitchFamily="34" charset="0"/>
              </a:rPr>
              <a:t>ka </a:t>
            </a:r>
            <a:r>
              <a:rPr lang="en-US" sz="2400" b="1" dirty="0" err="1" smtClean="0">
                <a:solidFill>
                  <a:srgbClr val="339966"/>
                </a:solidFill>
                <a:latin typeface="Arial Narrow" pitchFamily="34" charset="0"/>
              </a:rPr>
              <a:t>formulacija</a:t>
            </a:r>
            <a:endParaRPr lang="en-US" sz="2400" b="1" dirty="0" smtClean="0">
              <a:solidFill>
                <a:srgbClr val="339966"/>
              </a:solidFill>
              <a:latin typeface="Arial Narrow" pitchFamily="34" charset="0"/>
            </a:endParaRPr>
          </a:p>
          <a:p>
            <a:pPr>
              <a:buNone/>
            </a:pPr>
            <a:r>
              <a:rPr lang="en-US" sz="2400" b="1" dirty="0" smtClean="0">
                <a:solidFill>
                  <a:srgbClr val="339966"/>
                </a:solidFill>
                <a:latin typeface="Arial Narrow" pitchFamily="34" charset="0"/>
              </a:rPr>
              <a:t>      </a:t>
            </a:r>
            <a:r>
              <a:rPr lang="en-US" sz="2400" dirty="0" err="1" smtClean="0">
                <a:solidFill>
                  <a:srgbClr val="339966"/>
                </a:solidFill>
                <a:latin typeface="Arial Narrow" pitchFamily="34" charset="0"/>
              </a:rPr>
              <a:t>prelaskom</a:t>
            </a:r>
            <a:r>
              <a:rPr lang="en-US" sz="2400" dirty="0" smtClean="0">
                <a:solidFill>
                  <a:srgbClr val="339966"/>
                </a:solidFill>
                <a:latin typeface="Arial Narrow" pitchFamily="34" charset="0"/>
              </a:rPr>
              <a:t> u oblast </a:t>
            </a:r>
            <a:r>
              <a:rPr lang="en-US" sz="2400" dirty="0" err="1" smtClean="0">
                <a:solidFill>
                  <a:srgbClr val="339966"/>
                </a:solidFill>
                <a:latin typeface="Arial Narrow" pitchFamily="34" charset="0"/>
              </a:rPr>
              <a:t>modelovanja</a:t>
            </a:r>
            <a:r>
              <a:rPr lang="en-US" sz="2400" dirty="0" smtClean="0">
                <a:solidFill>
                  <a:srgbClr val="339966"/>
                </a:solidFill>
                <a:latin typeface="Arial Narrow" pitchFamily="34" charset="0"/>
              </a:rPr>
              <a:t> </a:t>
            </a:r>
            <a:r>
              <a:rPr lang="en-US" sz="2400" dirty="0" err="1" smtClean="0">
                <a:solidFill>
                  <a:srgbClr val="339966"/>
                </a:solidFill>
                <a:latin typeface="Arial Narrow" pitchFamily="34" charset="0"/>
              </a:rPr>
              <a:t>razli</a:t>
            </a:r>
            <a:r>
              <a:rPr lang="sr-Latn-RS" sz="2400" dirty="0" smtClean="0">
                <a:solidFill>
                  <a:srgbClr val="339966"/>
                </a:solidFill>
                <a:latin typeface="Arial Narrow" pitchFamily="34" charset="0"/>
              </a:rPr>
              <a:t>č</a:t>
            </a:r>
            <a:r>
              <a:rPr lang="en-US" sz="2400" dirty="0" err="1" smtClean="0">
                <a:solidFill>
                  <a:srgbClr val="339966"/>
                </a:solidFill>
                <a:latin typeface="Arial Narrow" pitchFamily="34" charset="0"/>
              </a:rPr>
              <a:t>itih</a:t>
            </a:r>
            <a:r>
              <a:rPr lang="en-US" sz="2400" dirty="0" smtClean="0">
                <a:solidFill>
                  <a:srgbClr val="339966"/>
                </a:solidFill>
                <a:latin typeface="Arial Narrow" pitchFamily="34" charset="0"/>
              </a:rPr>
              <a:t> </a:t>
            </a:r>
            <a:r>
              <a:rPr lang="en-US" sz="2400" dirty="0" err="1" smtClean="0">
                <a:solidFill>
                  <a:srgbClr val="339966"/>
                </a:solidFill>
                <a:latin typeface="Arial Narrow" pitchFamily="34" charset="0"/>
              </a:rPr>
              <a:t>stanja</a:t>
            </a:r>
            <a:endParaRPr lang="en-US" sz="2400" b="1" dirty="0" smtClean="0">
              <a:solidFill>
                <a:srgbClr val="339966"/>
              </a:solidFill>
              <a:latin typeface="Arial Narrow" pitchFamily="34" charset="0"/>
            </a:endParaRPr>
          </a:p>
          <a:p>
            <a:r>
              <a:rPr lang="en-US" sz="2400" b="1" dirty="0" err="1" smtClean="0">
                <a:solidFill>
                  <a:srgbClr val="339966"/>
                </a:solidFill>
                <a:latin typeface="Arial Narrow" pitchFamily="34" charset="0"/>
              </a:rPr>
              <a:t>Alati</a:t>
            </a:r>
            <a:r>
              <a:rPr lang="en-US" sz="2400" b="1" dirty="0" smtClean="0">
                <a:solidFill>
                  <a:srgbClr val="339966"/>
                </a:solidFill>
                <a:latin typeface="Arial Narrow" pitchFamily="34" charset="0"/>
              </a:rPr>
              <a:t> </a:t>
            </a:r>
            <a:r>
              <a:rPr lang="en-US" sz="2400" b="1" dirty="0" err="1" smtClean="0">
                <a:solidFill>
                  <a:srgbClr val="339966"/>
                </a:solidFill>
                <a:latin typeface="Arial Narrow" pitchFamily="34" charset="0"/>
              </a:rPr>
              <a:t>za</a:t>
            </a:r>
            <a:r>
              <a:rPr lang="en-US" sz="2400" b="1" dirty="0" smtClean="0">
                <a:solidFill>
                  <a:srgbClr val="339966"/>
                </a:solidFill>
                <a:latin typeface="Arial Narrow" pitchFamily="34" charset="0"/>
              </a:rPr>
              <a:t> </a:t>
            </a:r>
            <a:r>
              <a:rPr lang="en-US" sz="2400" b="1" dirty="0" err="1" smtClean="0">
                <a:solidFill>
                  <a:srgbClr val="339966"/>
                </a:solidFill>
                <a:latin typeface="Arial Narrow" pitchFamily="34" charset="0"/>
              </a:rPr>
              <a:t>simulaciju</a:t>
            </a:r>
            <a:r>
              <a:rPr lang="en-US" sz="2400" b="1" dirty="0" smtClean="0">
                <a:solidFill>
                  <a:srgbClr val="339966"/>
                </a:solidFill>
                <a:latin typeface="Arial Narrow" pitchFamily="34" charset="0"/>
              </a:rPr>
              <a:t> </a:t>
            </a:r>
            <a:r>
              <a:rPr lang="en-US" sz="2400" b="1" dirty="0" err="1" smtClean="0">
                <a:solidFill>
                  <a:srgbClr val="339966"/>
                </a:solidFill>
                <a:latin typeface="Arial Narrow" pitchFamily="34" charset="0"/>
              </a:rPr>
              <a:t>električnog</a:t>
            </a:r>
            <a:r>
              <a:rPr lang="en-US" sz="2400" b="1" dirty="0" smtClean="0">
                <a:solidFill>
                  <a:srgbClr val="339966"/>
                </a:solidFill>
                <a:latin typeface="Arial Narrow" pitchFamily="34" charset="0"/>
              </a:rPr>
              <a:t> </a:t>
            </a:r>
            <a:r>
              <a:rPr lang="en-US" sz="2400" b="1" dirty="0" err="1" smtClean="0">
                <a:solidFill>
                  <a:srgbClr val="339966"/>
                </a:solidFill>
                <a:latin typeface="Arial Narrow" pitchFamily="34" charset="0"/>
              </a:rPr>
              <a:t>luka</a:t>
            </a:r>
            <a:endParaRPr lang="en-US" sz="2400" b="1" dirty="0" smtClean="0">
              <a:solidFill>
                <a:srgbClr val="339966"/>
              </a:solidFill>
              <a:latin typeface="Arial Narrow" pitchFamily="34" charset="0"/>
            </a:endParaRPr>
          </a:p>
          <a:p>
            <a:pPr>
              <a:buNone/>
            </a:pPr>
            <a:r>
              <a:rPr lang="en-US" sz="2400" b="1" dirty="0" smtClean="0">
                <a:solidFill>
                  <a:srgbClr val="339966"/>
                </a:solidFill>
                <a:latin typeface="Arial Narrow" pitchFamily="34" charset="0"/>
              </a:rPr>
              <a:t>      </a:t>
            </a:r>
            <a:r>
              <a:rPr lang="en-US" sz="2400" dirty="0" err="1" smtClean="0">
                <a:solidFill>
                  <a:srgbClr val="339966"/>
                </a:solidFill>
                <a:latin typeface="Arial Narrow" pitchFamily="34" charset="0"/>
              </a:rPr>
              <a:t>posmatranje</a:t>
            </a:r>
            <a:r>
              <a:rPr lang="en-US" sz="2400" dirty="0" smtClean="0">
                <a:solidFill>
                  <a:srgbClr val="339966"/>
                </a:solidFill>
                <a:latin typeface="Arial Narrow" pitchFamily="34" charset="0"/>
              </a:rPr>
              <a:t> </a:t>
            </a:r>
            <a:r>
              <a:rPr lang="en-US" sz="2400" dirty="0" err="1" smtClean="0">
                <a:solidFill>
                  <a:srgbClr val="339966"/>
                </a:solidFill>
                <a:latin typeface="Arial Narrow" pitchFamily="34" charset="0"/>
              </a:rPr>
              <a:t>ponašanja</a:t>
            </a:r>
            <a:r>
              <a:rPr lang="en-US" sz="2400" dirty="0" smtClean="0">
                <a:solidFill>
                  <a:srgbClr val="339966"/>
                </a:solidFill>
                <a:latin typeface="Arial Narrow" pitchFamily="34" charset="0"/>
              </a:rPr>
              <a:t> </a:t>
            </a:r>
            <a:r>
              <a:rPr lang="en-US" sz="2400" dirty="0" err="1" smtClean="0">
                <a:solidFill>
                  <a:srgbClr val="339966"/>
                </a:solidFill>
                <a:latin typeface="Arial Narrow" pitchFamily="34" charset="0"/>
              </a:rPr>
              <a:t>fizičkih</a:t>
            </a:r>
            <a:r>
              <a:rPr lang="en-US" sz="2400" dirty="0" smtClean="0">
                <a:solidFill>
                  <a:srgbClr val="339966"/>
                </a:solidFill>
                <a:latin typeface="Arial Narrow" pitchFamily="34" charset="0"/>
              </a:rPr>
              <a:t> </a:t>
            </a:r>
            <a:r>
              <a:rPr lang="en-US" sz="2400" dirty="0" err="1" smtClean="0">
                <a:solidFill>
                  <a:srgbClr val="339966"/>
                </a:solidFill>
                <a:latin typeface="Arial Narrow" pitchFamily="34" charset="0"/>
              </a:rPr>
              <a:t>veličina</a:t>
            </a:r>
            <a:r>
              <a:rPr lang="en-US" sz="2400" dirty="0" smtClean="0">
                <a:solidFill>
                  <a:srgbClr val="339966"/>
                </a:solidFill>
                <a:latin typeface="Arial Narrow" pitchFamily="34" charset="0"/>
              </a:rPr>
              <a:t>, </a:t>
            </a:r>
            <a:r>
              <a:rPr lang="en-US" sz="2400" dirty="0" err="1" smtClean="0">
                <a:solidFill>
                  <a:srgbClr val="339966"/>
                </a:solidFill>
                <a:latin typeface="Arial Narrow" pitchFamily="34" charset="0"/>
              </a:rPr>
              <a:t>nemoguće</a:t>
            </a:r>
            <a:r>
              <a:rPr lang="en-US" sz="2400" dirty="0" smtClean="0">
                <a:solidFill>
                  <a:srgbClr val="339966"/>
                </a:solidFill>
                <a:latin typeface="Arial Narrow" pitchFamily="34" charset="0"/>
              </a:rPr>
              <a:t> </a:t>
            </a:r>
            <a:r>
              <a:rPr lang="en-US" sz="2400" dirty="0" err="1" smtClean="0">
                <a:solidFill>
                  <a:srgbClr val="339966"/>
                </a:solidFill>
                <a:latin typeface="Arial Narrow" pitchFamily="34" charset="0"/>
              </a:rPr>
              <a:t>mjerenjima</a:t>
            </a:r>
            <a:r>
              <a:rPr lang="en-US" sz="2400" dirty="0" smtClean="0">
                <a:solidFill>
                  <a:srgbClr val="339966"/>
                </a:solidFill>
                <a:latin typeface="Arial Narrow" pitchFamily="34" charset="0"/>
              </a:rPr>
              <a:t> I </a:t>
            </a:r>
            <a:r>
              <a:rPr lang="en-US" sz="2400" dirty="0" err="1" smtClean="0">
                <a:solidFill>
                  <a:srgbClr val="339966"/>
                </a:solidFill>
                <a:latin typeface="Arial Narrow" pitchFamily="34" charset="0"/>
              </a:rPr>
              <a:t>laboratorijskim</a:t>
            </a:r>
            <a:r>
              <a:rPr lang="en-US" sz="2400" dirty="0" smtClean="0">
                <a:solidFill>
                  <a:srgbClr val="339966"/>
                </a:solidFill>
                <a:latin typeface="Arial Narrow" pitchFamily="34" charset="0"/>
              </a:rPr>
              <a:t> </a:t>
            </a:r>
            <a:r>
              <a:rPr lang="en-US" sz="2400" dirty="0" err="1" smtClean="0">
                <a:solidFill>
                  <a:srgbClr val="339966"/>
                </a:solidFill>
                <a:latin typeface="Arial Narrow" pitchFamily="34" charset="0"/>
              </a:rPr>
              <a:t>testiranjima</a:t>
            </a:r>
            <a:endParaRPr lang="en-US" sz="2400" dirty="0" smtClean="0">
              <a:solidFill>
                <a:srgbClr val="339966"/>
              </a:solidFill>
              <a:latin typeface="Arial Narrow" pitchFamily="34" charset="0"/>
            </a:endParaRPr>
          </a:p>
          <a:p>
            <a:pPr>
              <a:buNone/>
            </a:pPr>
            <a:r>
              <a:rPr lang="en-US" sz="2400" b="1" dirty="0" smtClean="0">
                <a:solidFill>
                  <a:srgbClr val="339966"/>
                </a:solidFill>
                <a:latin typeface="Arial Narrow" pitchFamily="34" charset="0"/>
              </a:rPr>
              <a:t>      </a:t>
            </a:r>
          </a:p>
          <a:p>
            <a:pPr>
              <a:buNone/>
            </a:pPr>
            <a:r>
              <a:rPr lang="en-US" sz="2400" b="1" dirty="0" smtClean="0">
                <a:solidFill>
                  <a:srgbClr val="339966"/>
                </a:solidFill>
                <a:latin typeface="Arial Narrow" pitchFamily="34" charset="0"/>
              </a:rPr>
              <a:t>     </a:t>
            </a:r>
            <a:endParaRPr lang="en-US" sz="2400" dirty="0" smtClean="0">
              <a:solidFill>
                <a:srgbClr val="339966"/>
              </a:solidFill>
              <a:latin typeface="Arial Narrow" pitchFamily="34" charset="0"/>
            </a:endParaRPr>
          </a:p>
          <a:p>
            <a:pPr>
              <a:buNone/>
            </a:pPr>
            <a:endParaRPr lang="en-US" sz="2400" b="1" dirty="0" smtClean="0">
              <a:solidFill>
                <a:srgbClr val="339966"/>
              </a:solidFill>
              <a:latin typeface="Arial Narrow" pitchFamily="34" charset="0"/>
            </a:endParaRPr>
          </a:p>
          <a:p>
            <a:pPr>
              <a:buNone/>
            </a:pPr>
            <a:endParaRPr lang="en-US" sz="2400" b="1" dirty="0" smtClean="0">
              <a:solidFill>
                <a:srgbClr val="339966"/>
              </a:solidFill>
              <a:latin typeface="Arial Narrow" pitchFamily="34" charset="0"/>
            </a:endParaRPr>
          </a:p>
          <a:p>
            <a:endParaRPr lang="sr-Latn-CS" sz="2400" dirty="0" smtClean="0">
              <a:solidFill>
                <a:srgbClr val="339966"/>
              </a:solidFill>
              <a:latin typeface="Arial Narrow" pitchFamily="34" charset="0"/>
            </a:endParaRPr>
          </a:p>
          <a:p>
            <a:endParaRPr lang="sr-Latn-CS" dirty="0">
              <a:solidFill>
                <a:srgbClr val="339966"/>
              </a:solidFill>
              <a:latin typeface="Arial Narrow" pitchFamily="34" charset="0"/>
            </a:endParaRPr>
          </a:p>
        </p:txBody>
      </p:sp>
      <p:pic>
        <p:nvPicPr>
          <p:cNvPr id="1026" name="il_fi" descr="Description: http://www.upisi.me/images/logo-ucg-2.jpg"/>
          <p:cNvPicPr>
            <a:picLocks noChangeAspect="1" noChangeArrowheads="1"/>
          </p:cNvPicPr>
          <p:nvPr/>
        </p:nvPicPr>
        <p:blipFill>
          <a:blip r:embed="rId4" r:link="rId5" cstate="print"/>
          <a:srcRect/>
          <a:stretch>
            <a:fillRect/>
          </a:stretch>
        </p:blipFill>
        <p:spPr bwMode="auto">
          <a:xfrm>
            <a:off x="8084215" y="222195"/>
            <a:ext cx="876300" cy="885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1101633878"/>
      </p:ext>
    </p:extLst>
  </p:cSld>
  <p:clrMapOvr>
    <a:masterClrMapping/>
  </p:clrMapOvr>
  <p:transition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logo CG KO CIGR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76015" y="5719575"/>
            <a:ext cx="1444900" cy="9162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TextBox 11"/>
          <p:cNvSpPr txBox="1"/>
          <p:nvPr/>
        </p:nvSpPr>
        <p:spPr>
          <a:xfrm>
            <a:off x="3350360" y="6024985"/>
            <a:ext cx="56500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339966"/>
                </a:solidFill>
                <a:latin typeface="Arial Narrow" pitchFamily="34" charset="0"/>
              </a:rPr>
              <a:t>IV </a:t>
            </a:r>
            <a:r>
              <a:rPr lang="en-US" b="1" dirty="0" err="1" smtClean="0">
                <a:solidFill>
                  <a:srgbClr val="339966"/>
                </a:solidFill>
                <a:latin typeface="Arial Narrow" pitchFamily="34" charset="0"/>
              </a:rPr>
              <a:t>savjetovanje</a:t>
            </a:r>
            <a:r>
              <a:rPr lang="en-US" b="1" dirty="0" smtClean="0">
                <a:solidFill>
                  <a:srgbClr val="339966"/>
                </a:solidFill>
                <a:latin typeface="Arial Narrow" pitchFamily="34" charset="0"/>
              </a:rPr>
              <a:t> CG KO CIGRE,  11-15 </a:t>
            </a:r>
            <a:r>
              <a:rPr lang="en-US" b="1" dirty="0" err="1" smtClean="0">
                <a:solidFill>
                  <a:srgbClr val="339966"/>
                </a:solidFill>
                <a:latin typeface="Arial Narrow" pitchFamily="34" charset="0"/>
              </a:rPr>
              <a:t>maj</a:t>
            </a:r>
            <a:r>
              <a:rPr lang="en-US" b="1" dirty="0" smtClean="0">
                <a:solidFill>
                  <a:srgbClr val="339966"/>
                </a:solidFill>
                <a:latin typeface="Arial Narrow" pitchFamily="34" charset="0"/>
              </a:rPr>
              <a:t> 2015, </a:t>
            </a:r>
            <a:r>
              <a:rPr lang="en-US" b="1" dirty="0" err="1" smtClean="0">
                <a:solidFill>
                  <a:srgbClr val="339966"/>
                </a:solidFill>
                <a:latin typeface="Arial Narrow" pitchFamily="34" charset="0"/>
              </a:rPr>
              <a:t>Igalo</a:t>
            </a:r>
            <a:endParaRPr lang="sr-Latn-CS" b="1" dirty="0">
              <a:solidFill>
                <a:srgbClr val="339966"/>
              </a:solidFill>
              <a:latin typeface="Arial Narrow" pitchFamily="34" charset="0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212490" y="374900"/>
            <a:ext cx="8229600" cy="53218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1900" dirty="0" err="1" smtClean="0">
                <a:solidFill>
                  <a:schemeClr val="accent3"/>
                </a:solidFill>
              </a:rPr>
              <a:t>Modelovanje</a:t>
            </a:r>
            <a:r>
              <a:rPr lang="en-US" sz="1900" dirty="0" smtClean="0">
                <a:solidFill>
                  <a:schemeClr val="accent3"/>
                </a:solidFill>
              </a:rPr>
              <a:t> </a:t>
            </a:r>
            <a:r>
              <a:rPr lang="en-US" sz="1900" dirty="0" err="1" smtClean="0">
                <a:solidFill>
                  <a:schemeClr val="accent3"/>
                </a:solidFill>
              </a:rPr>
              <a:t>električnog</a:t>
            </a:r>
            <a:r>
              <a:rPr lang="en-US" sz="1900" dirty="0" smtClean="0">
                <a:solidFill>
                  <a:schemeClr val="accent3"/>
                </a:solidFill>
              </a:rPr>
              <a:t> </a:t>
            </a:r>
            <a:r>
              <a:rPr lang="en-US" sz="1900" dirty="0" err="1" smtClean="0">
                <a:solidFill>
                  <a:schemeClr val="accent3"/>
                </a:solidFill>
              </a:rPr>
              <a:t>luka</a:t>
            </a:r>
            <a:r>
              <a:rPr lang="en-US" sz="1900" dirty="0" smtClean="0">
                <a:solidFill>
                  <a:schemeClr val="accent3"/>
                </a:solidFill>
              </a:rPr>
              <a:t> u </a:t>
            </a:r>
            <a:r>
              <a:rPr lang="en-US" sz="1900" dirty="0" err="1" smtClean="0">
                <a:solidFill>
                  <a:schemeClr val="accent3"/>
                </a:solidFill>
              </a:rPr>
              <a:t>visokonaponskim</a:t>
            </a:r>
            <a:r>
              <a:rPr lang="en-US" sz="1900" dirty="0" smtClean="0">
                <a:solidFill>
                  <a:schemeClr val="accent3"/>
                </a:solidFill>
              </a:rPr>
              <a:t> </a:t>
            </a:r>
            <a:r>
              <a:rPr lang="en-US" sz="1900" dirty="0" err="1" smtClean="0">
                <a:solidFill>
                  <a:schemeClr val="accent3"/>
                </a:solidFill>
              </a:rPr>
              <a:t>prekidačima</a:t>
            </a:r>
            <a:r>
              <a:rPr lang="en-US" sz="1900" u="sng" dirty="0" smtClean="0">
                <a:solidFill>
                  <a:schemeClr val="accent3"/>
                </a:solidFill>
              </a:rPr>
              <a:t/>
            </a:r>
            <a:br>
              <a:rPr lang="en-US" sz="1900" u="sng" dirty="0" smtClean="0">
                <a:solidFill>
                  <a:schemeClr val="accent3"/>
                </a:solidFill>
              </a:rPr>
            </a:br>
            <a:r>
              <a:rPr lang="en-US" sz="1900" u="sng" dirty="0" smtClean="0">
                <a:solidFill>
                  <a:schemeClr val="accent3"/>
                </a:solidFill>
              </a:rPr>
              <a:t>Doc. dr. </a:t>
            </a:r>
            <a:r>
              <a:rPr lang="en-US" sz="1900" u="sng" dirty="0" err="1" smtClean="0">
                <a:solidFill>
                  <a:schemeClr val="accent3"/>
                </a:solidFill>
              </a:rPr>
              <a:t>Vladan</a:t>
            </a:r>
            <a:r>
              <a:rPr lang="en-US" sz="1900" u="sng" dirty="0" smtClean="0">
                <a:solidFill>
                  <a:schemeClr val="accent3"/>
                </a:solidFill>
              </a:rPr>
              <a:t> </a:t>
            </a:r>
            <a:r>
              <a:rPr lang="en-US" sz="1900" u="sng" dirty="0" err="1" smtClean="0">
                <a:solidFill>
                  <a:schemeClr val="accent3"/>
                </a:solidFill>
              </a:rPr>
              <a:t>Radulović</a:t>
            </a:r>
            <a:r>
              <a:rPr lang="en-US" sz="1900" u="sng" dirty="0" smtClean="0">
                <a:solidFill>
                  <a:schemeClr val="accent3"/>
                </a:solidFill>
              </a:rPr>
              <a:t>, Spec. Sc. </a:t>
            </a:r>
            <a:r>
              <a:rPr lang="en-US" sz="1900" u="sng" dirty="0" err="1" smtClean="0">
                <a:solidFill>
                  <a:schemeClr val="accent3"/>
                </a:solidFill>
              </a:rPr>
              <a:t>Marija</a:t>
            </a:r>
            <a:r>
              <a:rPr lang="en-US" sz="1900" u="sng" dirty="0" smtClean="0">
                <a:solidFill>
                  <a:schemeClr val="accent3"/>
                </a:solidFill>
              </a:rPr>
              <a:t> </a:t>
            </a:r>
            <a:r>
              <a:rPr lang="en-US" sz="1900" u="sng" dirty="0" err="1" smtClean="0">
                <a:solidFill>
                  <a:schemeClr val="accent3"/>
                </a:solidFill>
              </a:rPr>
              <a:t>Mrdak</a:t>
            </a:r>
            <a:r>
              <a:rPr lang="en-US" sz="1900" u="sng" dirty="0" smtClean="0">
                <a:solidFill>
                  <a:schemeClr val="accent3"/>
                </a:solidFill>
              </a:rPr>
              <a:t>        </a:t>
            </a:r>
            <a:endParaRPr lang="sr-Latn-CS" sz="1900" u="sng" dirty="0">
              <a:solidFill>
                <a:schemeClr val="accent3"/>
              </a:solidFill>
            </a:endParaRPr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670605" y="1901950"/>
            <a:ext cx="2901395" cy="639762"/>
          </a:xfrm>
        </p:spPr>
        <p:txBody>
          <a:bodyPr/>
          <a:lstStyle/>
          <a:p>
            <a:r>
              <a:rPr lang="en-US" dirty="0" smtClean="0">
                <a:solidFill>
                  <a:srgbClr val="339966"/>
                </a:solidFill>
                <a:latin typeface="Arial Narrow" pitchFamily="34" charset="0"/>
              </a:rPr>
              <a:t>    U </a:t>
            </a:r>
            <a:r>
              <a:rPr lang="en-US" dirty="0" err="1" smtClean="0">
                <a:solidFill>
                  <a:srgbClr val="339966"/>
                </a:solidFill>
                <a:latin typeface="Arial Narrow" pitchFamily="34" charset="0"/>
              </a:rPr>
              <a:t>radu</a:t>
            </a:r>
            <a:r>
              <a:rPr lang="en-US" dirty="0" smtClean="0">
                <a:solidFill>
                  <a:srgbClr val="339966"/>
                </a:solidFill>
                <a:latin typeface="Arial Narrow" pitchFamily="34" charset="0"/>
              </a:rPr>
              <a:t> </a:t>
            </a:r>
            <a:r>
              <a:rPr lang="en-US" dirty="0" err="1" smtClean="0">
                <a:solidFill>
                  <a:srgbClr val="339966"/>
                </a:solidFill>
                <a:latin typeface="Arial Narrow" pitchFamily="34" charset="0"/>
              </a:rPr>
              <a:t>prikazani</a:t>
            </a:r>
            <a:r>
              <a:rPr lang="en-US" dirty="0" smtClean="0">
                <a:solidFill>
                  <a:srgbClr val="339966"/>
                </a:solidFill>
                <a:latin typeface="Arial Narrow" pitchFamily="34" charset="0"/>
              </a:rPr>
              <a:t> :</a:t>
            </a:r>
            <a:endParaRPr lang="sr-Latn-CS" dirty="0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1365195" y="2512770"/>
            <a:ext cx="3512215" cy="3035058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>
                <a:solidFill>
                  <a:srgbClr val="339966"/>
                </a:solidFill>
                <a:latin typeface="Arial Narrow" pitchFamily="34" charset="0"/>
              </a:rPr>
              <a:t>              </a:t>
            </a:r>
          </a:p>
          <a:p>
            <a:r>
              <a:rPr lang="en-US" sz="2400" dirty="0" err="1" smtClean="0">
                <a:solidFill>
                  <a:srgbClr val="339966"/>
                </a:solidFill>
                <a:latin typeface="Arial Narrow" pitchFamily="34" charset="0"/>
              </a:rPr>
              <a:t>Fizičke</a:t>
            </a:r>
            <a:r>
              <a:rPr lang="en-US" sz="2400" dirty="0" smtClean="0">
                <a:solidFill>
                  <a:srgbClr val="339966"/>
                </a:solidFill>
                <a:latin typeface="Arial Narrow" pitchFamily="34" charset="0"/>
              </a:rPr>
              <a:t> </a:t>
            </a:r>
            <a:r>
              <a:rPr lang="en-US" sz="2400" dirty="0" err="1" smtClean="0">
                <a:solidFill>
                  <a:srgbClr val="339966"/>
                </a:solidFill>
                <a:latin typeface="Arial Narrow" pitchFamily="34" charset="0"/>
              </a:rPr>
              <a:t>karakteristike</a:t>
            </a:r>
            <a:r>
              <a:rPr lang="en-US" sz="2400" dirty="0" smtClean="0">
                <a:solidFill>
                  <a:srgbClr val="339966"/>
                </a:solidFill>
                <a:latin typeface="Arial Narrow" pitchFamily="34" charset="0"/>
              </a:rPr>
              <a:t> </a:t>
            </a:r>
            <a:r>
              <a:rPr lang="en-US" sz="2400" dirty="0" err="1" smtClean="0">
                <a:solidFill>
                  <a:srgbClr val="339966"/>
                </a:solidFill>
                <a:latin typeface="Arial Narrow" pitchFamily="34" charset="0"/>
              </a:rPr>
              <a:t>luka</a:t>
            </a:r>
            <a:endParaRPr lang="en-US" sz="2400" dirty="0" smtClean="0">
              <a:solidFill>
                <a:srgbClr val="339966"/>
              </a:solidFill>
              <a:latin typeface="Arial Narrow" pitchFamily="34" charset="0"/>
            </a:endParaRPr>
          </a:p>
          <a:p>
            <a:r>
              <a:rPr lang="en-US" sz="2400" dirty="0" err="1" smtClean="0">
                <a:solidFill>
                  <a:srgbClr val="339966"/>
                </a:solidFill>
                <a:latin typeface="Arial Narrow" pitchFamily="34" charset="0"/>
              </a:rPr>
              <a:t>Načini</a:t>
            </a:r>
            <a:r>
              <a:rPr lang="en-US" sz="2400" dirty="0" smtClean="0">
                <a:solidFill>
                  <a:srgbClr val="339966"/>
                </a:solidFill>
                <a:latin typeface="Arial Narrow" pitchFamily="34" charset="0"/>
              </a:rPr>
              <a:t> </a:t>
            </a:r>
            <a:r>
              <a:rPr lang="en-US" sz="2400" dirty="0" err="1" smtClean="0">
                <a:solidFill>
                  <a:srgbClr val="339966"/>
                </a:solidFill>
                <a:latin typeface="Arial Narrow" pitchFamily="34" charset="0"/>
              </a:rPr>
              <a:t>modelovanja</a:t>
            </a:r>
            <a:r>
              <a:rPr lang="en-US" sz="2400" dirty="0" smtClean="0">
                <a:solidFill>
                  <a:srgbClr val="339966"/>
                </a:solidFill>
                <a:latin typeface="Arial Narrow" pitchFamily="34" charset="0"/>
              </a:rPr>
              <a:t> </a:t>
            </a:r>
            <a:r>
              <a:rPr lang="en-US" sz="2400" dirty="0" err="1" smtClean="0">
                <a:solidFill>
                  <a:srgbClr val="339966"/>
                </a:solidFill>
                <a:latin typeface="Arial Narrow" pitchFamily="34" charset="0"/>
              </a:rPr>
              <a:t>luka</a:t>
            </a:r>
            <a:endParaRPr lang="en-US" sz="2400" dirty="0" smtClean="0">
              <a:solidFill>
                <a:srgbClr val="339966"/>
              </a:solidFill>
              <a:latin typeface="Arial Narrow" pitchFamily="34" charset="0"/>
            </a:endParaRPr>
          </a:p>
          <a:p>
            <a:r>
              <a:rPr lang="en-US" sz="2400" dirty="0" err="1" smtClean="0">
                <a:solidFill>
                  <a:srgbClr val="339966"/>
                </a:solidFill>
                <a:latin typeface="Arial Narrow" pitchFamily="34" charset="0"/>
              </a:rPr>
              <a:t>Karakteristike</a:t>
            </a:r>
            <a:r>
              <a:rPr lang="en-US" sz="2400" dirty="0" smtClean="0">
                <a:solidFill>
                  <a:srgbClr val="339966"/>
                </a:solidFill>
                <a:latin typeface="Arial Narrow" pitchFamily="34" charset="0"/>
              </a:rPr>
              <a:t> </a:t>
            </a:r>
            <a:r>
              <a:rPr lang="en-US" sz="2400" dirty="0" err="1" smtClean="0">
                <a:solidFill>
                  <a:srgbClr val="339966"/>
                </a:solidFill>
                <a:latin typeface="Arial Narrow" pitchFamily="34" charset="0"/>
              </a:rPr>
              <a:t>modela</a:t>
            </a:r>
            <a:endParaRPr lang="en-US" sz="2400" dirty="0" smtClean="0">
              <a:solidFill>
                <a:srgbClr val="339966"/>
              </a:solidFill>
              <a:latin typeface="Arial Narrow" pitchFamily="34" charset="0"/>
            </a:endParaRPr>
          </a:p>
          <a:p>
            <a:r>
              <a:rPr lang="en-US" sz="2400" dirty="0" err="1" smtClean="0">
                <a:solidFill>
                  <a:srgbClr val="339966"/>
                </a:solidFill>
                <a:latin typeface="Arial Narrow" pitchFamily="34" charset="0"/>
              </a:rPr>
              <a:t>Načini</a:t>
            </a:r>
            <a:r>
              <a:rPr lang="en-US" sz="2400" dirty="0" smtClean="0">
                <a:solidFill>
                  <a:srgbClr val="339966"/>
                </a:solidFill>
                <a:latin typeface="Arial Narrow" pitchFamily="34" charset="0"/>
              </a:rPr>
              <a:t> </a:t>
            </a:r>
            <a:r>
              <a:rPr lang="en-US" sz="2400" dirty="0" err="1" smtClean="0">
                <a:solidFill>
                  <a:srgbClr val="339966"/>
                </a:solidFill>
                <a:latin typeface="Arial Narrow" pitchFamily="34" charset="0"/>
              </a:rPr>
              <a:t>njihove</a:t>
            </a:r>
            <a:r>
              <a:rPr lang="en-US" sz="2400" dirty="0" smtClean="0">
                <a:solidFill>
                  <a:srgbClr val="339966"/>
                </a:solidFill>
                <a:latin typeface="Arial Narrow" pitchFamily="34" charset="0"/>
              </a:rPr>
              <a:t> </a:t>
            </a:r>
            <a:r>
              <a:rPr lang="en-US" sz="2400" dirty="0" err="1" smtClean="0">
                <a:solidFill>
                  <a:srgbClr val="339966"/>
                </a:solidFill>
                <a:latin typeface="Arial Narrow" pitchFamily="34" charset="0"/>
              </a:rPr>
              <a:t>primjene</a:t>
            </a:r>
            <a:endParaRPr lang="en-US" sz="2400" dirty="0" smtClean="0">
              <a:solidFill>
                <a:srgbClr val="339966"/>
              </a:solidFill>
              <a:latin typeface="Arial Narrow" pitchFamily="34" charset="0"/>
            </a:endParaRPr>
          </a:p>
          <a:p>
            <a:r>
              <a:rPr lang="en-US" sz="2400" dirty="0" err="1" smtClean="0">
                <a:solidFill>
                  <a:srgbClr val="339966"/>
                </a:solidFill>
                <a:latin typeface="Arial Narrow" pitchFamily="34" charset="0"/>
              </a:rPr>
              <a:t>Značaj</a:t>
            </a:r>
            <a:r>
              <a:rPr lang="en-US" sz="2400" dirty="0" smtClean="0">
                <a:solidFill>
                  <a:srgbClr val="339966"/>
                </a:solidFill>
                <a:latin typeface="Arial Narrow" pitchFamily="34" charset="0"/>
              </a:rPr>
              <a:t> </a:t>
            </a:r>
            <a:r>
              <a:rPr lang="en-US" sz="2400" dirty="0" err="1" smtClean="0">
                <a:solidFill>
                  <a:srgbClr val="339966"/>
                </a:solidFill>
                <a:latin typeface="Arial Narrow" pitchFamily="34" charset="0"/>
              </a:rPr>
              <a:t>pri</a:t>
            </a:r>
            <a:r>
              <a:rPr lang="en-US" sz="2400" dirty="0" smtClean="0">
                <a:solidFill>
                  <a:srgbClr val="339966"/>
                </a:solidFill>
                <a:latin typeface="Arial Narrow" pitchFamily="34" charset="0"/>
              </a:rPr>
              <a:t> </a:t>
            </a:r>
            <a:r>
              <a:rPr lang="en-US" sz="2400" dirty="0" err="1" smtClean="0">
                <a:solidFill>
                  <a:srgbClr val="339966"/>
                </a:solidFill>
                <a:latin typeface="Arial Narrow" pitchFamily="34" charset="0"/>
              </a:rPr>
              <a:t>izradi</a:t>
            </a:r>
            <a:r>
              <a:rPr lang="en-US" sz="2400" dirty="0" smtClean="0">
                <a:solidFill>
                  <a:srgbClr val="339966"/>
                </a:solidFill>
                <a:latin typeface="Arial Narrow" pitchFamily="34" charset="0"/>
              </a:rPr>
              <a:t> </a:t>
            </a:r>
            <a:r>
              <a:rPr lang="en-US" sz="2400" dirty="0" err="1" smtClean="0">
                <a:solidFill>
                  <a:srgbClr val="339966"/>
                </a:solidFill>
                <a:latin typeface="Arial Narrow" pitchFamily="34" charset="0"/>
              </a:rPr>
              <a:t>prekidača</a:t>
            </a:r>
            <a:r>
              <a:rPr lang="en-US" sz="2400" dirty="0" smtClean="0">
                <a:solidFill>
                  <a:srgbClr val="339966"/>
                </a:solidFill>
                <a:latin typeface="Arial Narrow" pitchFamily="34" charset="0"/>
              </a:rPr>
              <a:t> </a:t>
            </a:r>
          </a:p>
          <a:p>
            <a:pPr>
              <a:buNone/>
            </a:pPr>
            <a:r>
              <a:rPr lang="en-US" sz="2400" dirty="0" smtClean="0">
                <a:solidFill>
                  <a:srgbClr val="339966"/>
                </a:solidFill>
                <a:latin typeface="Arial Narrow" pitchFamily="34" charset="0"/>
              </a:rPr>
              <a:t>    (</a:t>
            </a:r>
            <a:r>
              <a:rPr lang="en-US" sz="2400" dirty="0" err="1" smtClean="0">
                <a:solidFill>
                  <a:srgbClr val="339966"/>
                </a:solidFill>
                <a:latin typeface="Arial Narrow" pitchFamily="34" charset="0"/>
              </a:rPr>
              <a:t>samom</a:t>
            </a:r>
            <a:r>
              <a:rPr lang="en-US" sz="2400" dirty="0" smtClean="0">
                <a:solidFill>
                  <a:srgbClr val="339966"/>
                </a:solidFill>
                <a:latin typeface="Arial Narrow" pitchFamily="34" charset="0"/>
              </a:rPr>
              <a:t> </a:t>
            </a:r>
            <a:r>
              <a:rPr lang="en-US" sz="2400" dirty="0" err="1" smtClean="0">
                <a:solidFill>
                  <a:srgbClr val="339966"/>
                </a:solidFill>
                <a:latin typeface="Arial Narrow" pitchFamily="34" charset="0"/>
              </a:rPr>
              <a:t>prekidanju</a:t>
            </a:r>
            <a:r>
              <a:rPr lang="en-US" sz="2400" dirty="0" smtClean="0">
                <a:solidFill>
                  <a:srgbClr val="339966"/>
                </a:solidFill>
                <a:latin typeface="Arial Narrow" pitchFamily="34" charset="0"/>
              </a:rPr>
              <a:t> </a:t>
            </a:r>
            <a:r>
              <a:rPr lang="en-US" sz="2400" dirty="0" err="1" smtClean="0">
                <a:solidFill>
                  <a:srgbClr val="339966"/>
                </a:solidFill>
                <a:latin typeface="Arial Narrow" pitchFamily="34" charset="0"/>
              </a:rPr>
              <a:t>struje</a:t>
            </a:r>
            <a:r>
              <a:rPr lang="en-US" sz="2400" dirty="0" smtClean="0">
                <a:solidFill>
                  <a:srgbClr val="339966"/>
                </a:solidFill>
                <a:latin typeface="Arial Narrow" pitchFamily="34" charset="0"/>
              </a:rPr>
              <a:t>)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3"/>
          </p:nvPr>
        </p:nvSpPr>
        <p:spPr>
          <a:xfrm>
            <a:off x="5199290" y="1882907"/>
            <a:ext cx="3801155" cy="639762"/>
          </a:xfrm>
        </p:spPr>
        <p:txBody>
          <a:bodyPr/>
          <a:lstStyle/>
          <a:p>
            <a:r>
              <a:rPr lang="en-US" dirty="0" smtClean="0">
                <a:solidFill>
                  <a:srgbClr val="339966"/>
                </a:solidFill>
              </a:rPr>
              <a:t>               </a:t>
            </a:r>
            <a:r>
              <a:rPr lang="en-US" dirty="0" err="1" smtClean="0">
                <a:solidFill>
                  <a:srgbClr val="339966"/>
                </a:solidFill>
              </a:rPr>
              <a:t>Cilj</a:t>
            </a:r>
            <a:r>
              <a:rPr lang="en-US" dirty="0" smtClean="0">
                <a:solidFill>
                  <a:srgbClr val="339966"/>
                </a:solidFill>
              </a:rPr>
              <a:t> :</a:t>
            </a:r>
            <a:endParaRPr lang="sr-Latn-CS" dirty="0">
              <a:solidFill>
                <a:srgbClr val="339966"/>
              </a:solidFill>
            </a:endParaRPr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77410" y="2512770"/>
            <a:ext cx="3801155" cy="3035058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dirty="0" err="1" smtClean="0">
                <a:solidFill>
                  <a:srgbClr val="339966"/>
                </a:solidFill>
                <a:latin typeface="Arial Narrow" pitchFamily="34" charset="0"/>
              </a:rPr>
              <a:t>Opisivanje</a:t>
            </a:r>
            <a:r>
              <a:rPr lang="en-US" dirty="0" smtClean="0">
                <a:solidFill>
                  <a:srgbClr val="339966"/>
                </a:solidFill>
                <a:latin typeface="Arial Narrow" pitchFamily="34" charset="0"/>
              </a:rPr>
              <a:t> </a:t>
            </a:r>
            <a:r>
              <a:rPr lang="en-US" dirty="0" err="1" smtClean="0">
                <a:solidFill>
                  <a:srgbClr val="339966"/>
                </a:solidFill>
                <a:latin typeface="Arial Narrow" pitchFamily="34" charset="0"/>
              </a:rPr>
              <a:t>pojave</a:t>
            </a:r>
            <a:r>
              <a:rPr lang="en-US" dirty="0" smtClean="0">
                <a:solidFill>
                  <a:srgbClr val="339966"/>
                </a:solidFill>
                <a:latin typeface="Arial Narrow" pitchFamily="34" charset="0"/>
              </a:rPr>
              <a:t> </a:t>
            </a:r>
            <a:r>
              <a:rPr lang="en-US" dirty="0" err="1" smtClean="0">
                <a:solidFill>
                  <a:srgbClr val="339966"/>
                </a:solidFill>
                <a:latin typeface="Arial Narrow" pitchFamily="34" charset="0"/>
              </a:rPr>
              <a:t>električnog</a:t>
            </a:r>
            <a:r>
              <a:rPr lang="en-US" dirty="0" smtClean="0">
                <a:solidFill>
                  <a:srgbClr val="339966"/>
                </a:solidFill>
                <a:latin typeface="Arial Narrow" pitchFamily="34" charset="0"/>
              </a:rPr>
              <a:t> </a:t>
            </a:r>
            <a:r>
              <a:rPr lang="en-US" dirty="0" err="1" smtClean="0">
                <a:solidFill>
                  <a:srgbClr val="339966"/>
                </a:solidFill>
                <a:latin typeface="Arial Narrow" pitchFamily="34" charset="0"/>
              </a:rPr>
              <a:t>luka</a:t>
            </a:r>
            <a:r>
              <a:rPr lang="en-US" dirty="0" smtClean="0">
                <a:solidFill>
                  <a:srgbClr val="339966"/>
                </a:solidFill>
                <a:latin typeface="Arial Narrow" pitchFamily="34" charset="0"/>
              </a:rPr>
              <a:t> </a:t>
            </a:r>
            <a:r>
              <a:rPr lang="en-US" dirty="0" err="1" smtClean="0">
                <a:solidFill>
                  <a:srgbClr val="339966"/>
                </a:solidFill>
                <a:latin typeface="Arial Narrow" pitchFamily="34" charset="0"/>
              </a:rPr>
              <a:t>kod</a:t>
            </a:r>
            <a:r>
              <a:rPr lang="en-US" dirty="0" smtClean="0">
                <a:solidFill>
                  <a:srgbClr val="339966"/>
                </a:solidFill>
                <a:latin typeface="Arial Narrow" pitchFamily="34" charset="0"/>
              </a:rPr>
              <a:t> VN </a:t>
            </a:r>
            <a:r>
              <a:rPr lang="en-US" dirty="0" err="1" smtClean="0">
                <a:solidFill>
                  <a:srgbClr val="339966"/>
                </a:solidFill>
                <a:latin typeface="Arial Narrow" pitchFamily="34" charset="0"/>
              </a:rPr>
              <a:t>prekidača</a:t>
            </a:r>
            <a:endParaRPr lang="en-US" dirty="0" smtClean="0">
              <a:solidFill>
                <a:srgbClr val="339966"/>
              </a:solidFill>
              <a:latin typeface="Arial Narrow" pitchFamily="34" charset="0"/>
            </a:endParaRPr>
          </a:p>
          <a:p>
            <a:r>
              <a:rPr lang="en-US" dirty="0" err="1" smtClean="0">
                <a:solidFill>
                  <a:srgbClr val="339966"/>
                </a:solidFill>
                <a:latin typeface="Arial Narrow" pitchFamily="34" charset="0"/>
              </a:rPr>
              <a:t>Specifikacija</a:t>
            </a:r>
            <a:r>
              <a:rPr lang="en-US" dirty="0" smtClean="0">
                <a:solidFill>
                  <a:srgbClr val="339966"/>
                </a:solidFill>
                <a:latin typeface="Arial Narrow" pitchFamily="34" charset="0"/>
              </a:rPr>
              <a:t> </a:t>
            </a:r>
            <a:r>
              <a:rPr lang="en-US" dirty="0" err="1" smtClean="0">
                <a:solidFill>
                  <a:srgbClr val="339966"/>
                </a:solidFill>
                <a:latin typeface="Arial Narrow" pitchFamily="34" charset="0"/>
              </a:rPr>
              <a:t>matematičke</a:t>
            </a:r>
            <a:r>
              <a:rPr lang="en-US" dirty="0" smtClean="0">
                <a:solidFill>
                  <a:srgbClr val="339966"/>
                </a:solidFill>
                <a:latin typeface="Arial Narrow" pitchFamily="34" charset="0"/>
              </a:rPr>
              <a:t>, </a:t>
            </a:r>
            <a:r>
              <a:rPr lang="en-US" dirty="0" err="1" smtClean="0">
                <a:solidFill>
                  <a:srgbClr val="339966"/>
                </a:solidFill>
                <a:latin typeface="Arial Narrow" pitchFamily="34" charset="0"/>
              </a:rPr>
              <a:t>fizičke</a:t>
            </a:r>
            <a:r>
              <a:rPr lang="en-US" dirty="0" smtClean="0">
                <a:solidFill>
                  <a:srgbClr val="339966"/>
                </a:solidFill>
                <a:latin typeface="Arial Narrow" pitchFamily="34" charset="0"/>
              </a:rPr>
              <a:t> </a:t>
            </a:r>
            <a:r>
              <a:rPr lang="en-US" dirty="0" err="1" smtClean="0">
                <a:solidFill>
                  <a:srgbClr val="339966"/>
                </a:solidFill>
                <a:latin typeface="Arial Narrow" pitchFamily="34" charset="0"/>
              </a:rPr>
              <a:t>i</a:t>
            </a:r>
            <a:r>
              <a:rPr lang="en-US" dirty="0" smtClean="0">
                <a:solidFill>
                  <a:srgbClr val="339966"/>
                </a:solidFill>
                <a:latin typeface="Arial Narrow" pitchFamily="34" charset="0"/>
              </a:rPr>
              <a:t> </a:t>
            </a:r>
            <a:r>
              <a:rPr lang="en-US" dirty="0" err="1" smtClean="0">
                <a:solidFill>
                  <a:srgbClr val="339966"/>
                </a:solidFill>
                <a:latin typeface="Arial Narrow" pitchFamily="34" charset="0"/>
              </a:rPr>
              <a:t>softverske</a:t>
            </a:r>
            <a:r>
              <a:rPr lang="en-US" dirty="0" smtClean="0">
                <a:solidFill>
                  <a:srgbClr val="339966"/>
                </a:solidFill>
                <a:latin typeface="Arial Narrow" pitchFamily="34" charset="0"/>
              </a:rPr>
              <a:t> </a:t>
            </a:r>
            <a:r>
              <a:rPr lang="en-US" dirty="0" err="1" smtClean="0">
                <a:solidFill>
                  <a:srgbClr val="339966"/>
                </a:solidFill>
                <a:latin typeface="Arial Narrow" pitchFamily="34" charset="0"/>
              </a:rPr>
              <a:t>potrebe</a:t>
            </a:r>
            <a:r>
              <a:rPr lang="en-US" dirty="0" smtClean="0">
                <a:solidFill>
                  <a:srgbClr val="339966"/>
                </a:solidFill>
                <a:latin typeface="Arial Narrow" pitchFamily="34" charset="0"/>
              </a:rPr>
              <a:t> </a:t>
            </a:r>
            <a:r>
              <a:rPr lang="en-US" dirty="0" err="1" smtClean="0">
                <a:solidFill>
                  <a:srgbClr val="339966"/>
                </a:solidFill>
                <a:latin typeface="Arial Narrow" pitchFamily="34" charset="0"/>
              </a:rPr>
              <a:t>vezane</a:t>
            </a:r>
            <a:r>
              <a:rPr lang="en-US" dirty="0" smtClean="0">
                <a:solidFill>
                  <a:srgbClr val="339966"/>
                </a:solidFill>
                <a:latin typeface="Arial Narrow" pitchFamily="34" charset="0"/>
              </a:rPr>
              <a:t> </a:t>
            </a:r>
            <a:r>
              <a:rPr lang="en-US" dirty="0" err="1" smtClean="0">
                <a:solidFill>
                  <a:srgbClr val="339966"/>
                </a:solidFill>
                <a:latin typeface="Arial Narrow" pitchFamily="34" charset="0"/>
              </a:rPr>
              <a:t>za</a:t>
            </a:r>
            <a:r>
              <a:rPr lang="en-US" dirty="0" smtClean="0">
                <a:solidFill>
                  <a:srgbClr val="339966"/>
                </a:solidFill>
                <a:latin typeface="Arial Narrow" pitchFamily="34" charset="0"/>
              </a:rPr>
              <a:t> </a:t>
            </a:r>
            <a:r>
              <a:rPr lang="en-US" dirty="0" err="1" smtClean="0">
                <a:solidFill>
                  <a:srgbClr val="339966"/>
                </a:solidFill>
                <a:latin typeface="Arial Narrow" pitchFamily="34" charset="0"/>
              </a:rPr>
              <a:t>modelovanje</a:t>
            </a:r>
            <a:r>
              <a:rPr lang="en-US" dirty="0" smtClean="0">
                <a:solidFill>
                  <a:srgbClr val="339966"/>
                </a:solidFill>
                <a:latin typeface="Arial Narrow" pitchFamily="34" charset="0"/>
              </a:rPr>
              <a:t> I </a:t>
            </a:r>
            <a:r>
              <a:rPr lang="en-US" dirty="0" err="1" smtClean="0">
                <a:solidFill>
                  <a:srgbClr val="339966"/>
                </a:solidFill>
                <a:latin typeface="Arial Narrow" pitchFamily="34" charset="0"/>
              </a:rPr>
              <a:t>simulaciju</a:t>
            </a:r>
            <a:r>
              <a:rPr lang="en-US" dirty="0" smtClean="0">
                <a:solidFill>
                  <a:srgbClr val="339966"/>
                </a:solidFill>
                <a:latin typeface="Arial Narrow" pitchFamily="34" charset="0"/>
              </a:rPr>
              <a:t> el. </a:t>
            </a:r>
            <a:r>
              <a:rPr lang="en-US" dirty="0" err="1" smtClean="0">
                <a:solidFill>
                  <a:srgbClr val="339966"/>
                </a:solidFill>
                <a:latin typeface="Arial Narrow" pitchFamily="34" charset="0"/>
              </a:rPr>
              <a:t>luka</a:t>
            </a:r>
            <a:endParaRPr lang="sr-Latn-CS" dirty="0">
              <a:solidFill>
                <a:srgbClr val="339966"/>
              </a:solidFill>
              <a:latin typeface="Arial Narrow" pitchFamily="34" charset="0"/>
            </a:endParaRPr>
          </a:p>
        </p:txBody>
      </p:sp>
      <p:pic>
        <p:nvPicPr>
          <p:cNvPr id="1026" name="il_fi" descr="Description: http://www.upisi.me/images/logo-ucg-2.jpg"/>
          <p:cNvPicPr>
            <a:picLocks noChangeAspect="1" noChangeArrowheads="1"/>
          </p:cNvPicPr>
          <p:nvPr/>
        </p:nvPicPr>
        <p:blipFill>
          <a:blip r:embed="rId4" r:link="rId5" cstate="print"/>
          <a:srcRect/>
          <a:stretch>
            <a:fillRect/>
          </a:stretch>
        </p:blipFill>
        <p:spPr bwMode="auto">
          <a:xfrm>
            <a:off x="8084215" y="222195"/>
            <a:ext cx="876300" cy="885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1101633878"/>
      </p:ext>
    </p:extLst>
  </p:cSld>
  <p:clrMapOvr>
    <a:masterClrMapping/>
  </p:clrMapOvr>
  <p:transition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allAtOnce"/>
      <p:bldP spid="13" grpId="0" build="allAtOnce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logo CG KO CIGRE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976015" y="5719575"/>
            <a:ext cx="1444900" cy="9162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TextBox 11"/>
          <p:cNvSpPr txBox="1"/>
          <p:nvPr/>
        </p:nvSpPr>
        <p:spPr>
          <a:xfrm>
            <a:off x="3493915" y="6177690"/>
            <a:ext cx="565008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rgbClr val="339966"/>
                </a:solidFill>
                <a:latin typeface="Arial Narrow" pitchFamily="34" charset="0"/>
              </a:rPr>
              <a:t>IV </a:t>
            </a:r>
            <a:r>
              <a:rPr lang="en-US" sz="1600" b="1" dirty="0" err="1" smtClean="0">
                <a:solidFill>
                  <a:srgbClr val="339966"/>
                </a:solidFill>
                <a:latin typeface="Arial Narrow" pitchFamily="34" charset="0"/>
              </a:rPr>
              <a:t>savjetovanje</a:t>
            </a:r>
            <a:r>
              <a:rPr lang="en-US" sz="1600" b="1" dirty="0" smtClean="0">
                <a:solidFill>
                  <a:srgbClr val="339966"/>
                </a:solidFill>
                <a:latin typeface="Arial Narrow" pitchFamily="34" charset="0"/>
              </a:rPr>
              <a:t> CG KO CIGRE, 11-15 </a:t>
            </a:r>
            <a:r>
              <a:rPr lang="en-US" sz="1600" b="1" dirty="0" err="1" smtClean="0">
                <a:solidFill>
                  <a:srgbClr val="339966"/>
                </a:solidFill>
                <a:latin typeface="Arial Narrow" pitchFamily="34" charset="0"/>
              </a:rPr>
              <a:t>maj</a:t>
            </a:r>
            <a:r>
              <a:rPr lang="en-US" sz="1600" b="1" dirty="0" smtClean="0">
                <a:solidFill>
                  <a:srgbClr val="339966"/>
                </a:solidFill>
                <a:latin typeface="Arial Narrow" pitchFamily="34" charset="0"/>
              </a:rPr>
              <a:t> 2015, </a:t>
            </a:r>
            <a:r>
              <a:rPr lang="en-US" sz="1600" b="1" dirty="0" err="1" smtClean="0">
                <a:solidFill>
                  <a:srgbClr val="339966"/>
                </a:solidFill>
                <a:latin typeface="Arial Narrow" pitchFamily="34" charset="0"/>
              </a:rPr>
              <a:t>Igalo</a:t>
            </a:r>
            <a:endParaRPr lang="sr-Latn-CS" sz="1600" b="1" dirty="0">
              <a:solidFill>
                <a:srgbClr val="339966"/>
              </a:solidFill>
              <a:latin typeface="Arial Narrow" pitchFamily="34" charset="0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59785" y="374900"/>
            <a:ext cx="8229600" cy="584623"/>
          </a:xfrm>
        </p:spPr>
        <p:txBody>
          <a:bodyPr>
            <a:normAutofit fontScale="90000"/>
          </a:bodyPr>
          <a:lstStyle/>
          <a:p>
            <a:pPr algn="ctr"/>
            <a:r>
              <a:rPr lang="en-US" sz="1900" dirty="0" err="1" smtClean="0">
                <a:solidFill>
                  <a:srgbClr val="7ABC32"/>
                </a:solidFill>
              </a:rPr>
              <a:t>Modelovanje</a:t>
            </a:r>
            <a:r>
              <a:rPr lang="en-US" sz="1900" dirty="0" smtClean="0">
                <a:solidFill>
                  <a:srgbClr val="7ABC32"/>
                </a:solidFill>
              </a:rPr>
              <a:t> </a:t>
            </a:r>
            <a:r>
              <a:rPr lang="en-US" sz="1900" dirty="0" err="1" smtClean="0">
                <a:solidFill>
                  <a:srgbClr val="7ABC32"/>
                </a:solidFill>
              </a:rPr>
              <a:t>električnog</a:t>
            </a:r>
            <a:r>
              <a:rPr lang="en-US" sz="1900" dirty="0" smtClean="0">
                <a:solidFill>
                  <a:srgbClr val="7ABC32"/>
                </a:solidFill>
              </a:rPr>
              <a:t> </a:t>
            </a:r>
            <a:r>
              <a:rPr lang="en-US" sz="1900" dirty="0" err="1" smtClean="0">
                <a:solidFill>
                  <a:srgbClr val="7ABC32"/>
                </a:solidFill>
              </a:rPr>
              <a:t>luka</a:t>
            </a:r>
            <a:r>
              <a:rPr lang="en-US" sz="1900" dirty="0" smtClean="0">
                <a:solidFill>
                  <a:srgbClr val="7ABC32"/>
                </a:solidFill>
              </a:rPr>
              <a:t> u </a:t>
            </a:r>
            <a:r>
              <a:rPr lang="en-US" sz="1900" dirty="0" err="1" smtClean="0">
                <a:solidFill>
                  <a:srgbClr val="7ABC32"/>
                </a:solidFill>
              </a:rPr>
              <a:t>visokonaponskim</a:t>
            </a:r>
            <a:r>
              <a:rPr lang="en-US" sz="1900" dirty="0" smtClean="0">
                <a:solidFill>
                  <a:srgbClr val="7ABC32"/>
                </a:solidFill>
              </a:rPr>
              <a:t> </a:t>
            </a:r>
            <a:r>
              <a:rPr lang="en-US" sz="1900" dirty="0" err="1" smtClean="0">
                <a:solidFill>
                  <a:srgbClr val="7ABC32"/>
                </a:solidFill>
              </a:rPr>
              <a:t>prekidačima</a:t>
            </a:r>
            <a:r>
              <a:rPr lang="en-US" sz="1900" u="sng" dirty="0" smtClean="0">
                <a:solidFill>
                  <a:srgbClr val="7ABC32"/>
                </a:solidFill>
              </a:rPr>
              <a:t/>
            </a:r>
            <a:br>
              <a:rPr lang="en-US" sz="1900" u="sng" dirty="0" smtClean="0">
                <a:solidFill>
                  <a:srgbClr val="7ABC32"/>
                </a:solidFill>
              </a:rPr>
            </a:br>
            <a:r>
              <a:rPr lang="en-US" sz="1900" u="sng" dirty="0" smtClean="0">
                <a:solidFill>
                  <a:srgbClr val="7ABC32"/>
                </a:solidFill>
              </a:rPr>
              <a:t>Doc. dr. </a:t>
            </a:r>
            <a:r>
              <a:rPr lang="en-US" sz="1900" u="sng" dirty="0" err="1" smtClean="0">
                <a:solidFill>
                  <a:srgbClr val="7ABC32"/>
                </a:solidFill>
              </a:rPr>
              <a:t>Vladan</a:t>
            </a:r>
            <a:r>
              <a:rPr lang="en-US" sz="1900" u="sng" dirty="0" smtClean="0">
                <a:solidFill>
                  <a:srgbClr val="7ABC32"/>
                </a:solidFill>
              </a:rPr>
              <a:t> </a:t>
            </a:r>
            <a:r>
              <a:rPr lang="en-US" sz="1900" u="sng" dirty="0" err="1" smtClean="0">
                <a:solidFill>
                  <a:srgbClr val="7ABC32"/>
                </a:solidFill>
              </a:rPr>
              <a:t>Radulović</a:t>
            </a:r>
            <a:r>
              <a:rPr lang="en-US" sz="1900" u="sng" dirty="0" smtClean="0">
                <a:solidFill>
                  <a:srgbClr val="7ABC32"/>
                </a:solidFill>
              </a:rPr>
              <a:t>, Spec. Sc. </a:t>
            </a:r>
            <a:r>
              <a:rPr lang="en-US" sz="1900" u="sng" dirty="0" err="1" smtClean="0">
                <a:solidFill>
                  <a:srgbClr val="7ABC32"/>
                </a:solidFill>
              </a:rPr>
              <a:t>Marija</a:t>
            </a:r>
            <a:r>
              <a:rPr lang="en-US" sz="1900" u="sng" dirty="0" smtClean="0">
                <a:solidFill>
                  <a:srgbClr val="7ABC32"/>
                </a:solidFill>
              </a:rPr>
              <a:t> </a:t>
            </a:r>
            <a:r>
              <a:rPr lang="en-US" sz="1900" u="sng" dirty="0" err="1" smtClean="0">
                <a:solidFill>
                  <a:srgbClr val="7ABC32"/>
                </a:solidFill>
              </a:rPr>
              <a:t>Mrdak</a:t>
            </a:r>
            <a:r>
              <a:rPr lang="en-US" sz="1900" u="sng" dirty="0" smtClean="0">
                <a:solidFill>
                  <a:srgbClr val="7ABC32"/>
                </a:solidFill>
              </a:rPr>
              <a:t>        </a:t>
            </a:r>
            <a:endParaRPr lang="sr-Latn-CS" sz="1900" u="sng" dirty="0">
              <a:solidFill>
                <a:srgbClr val="7ABC32"/>
              </a:solidFill>
            </a:endParaRPr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724705" y="1596540"/>
            <a:ext cx="4038600" cy="4525963"/>
          </a:xfrm>
        </p:spPr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en-US" sz="2600" dirty="0" smtClean="0">
                <a:solidFill>
                  <a:srgbClr val="000058"/>
                </a:solidFill>
                <a:latin typeface="Arial Narrow" pitchFamily="34" charset="0"/>
              </a:rPr>
              <a:t>    </a:t>
            </a:r>
            <a:r>
              <a:rPr lang="sr-Latn-CS" sz="2600" dirty="0" smtClean="0">
                <a:solidFill>
                  <a:srgbClr val="339966"/>
                </a:solidFill>
                <a:latin typeface="Arial Narrow" pitchFamily="34" charset="0"/>
              </a:rPr>
              <a:t>Način nastanka luka:</a:t>
            </a:r>
          </a:p>
          <a:p>
            <a:pPr algn="ctr">
              <a:buFontTx/>
              <a:buNone/>
            </a:pPr>
            <a:r>
              <a:rPr lang="sr-Latn-CS" sz="2600" dirty="0" smtClean="0">
                <a:solidFill>
                  <a:srgbClr val="339966"/>
                </a:solidFill>
                <a:latin typeface="Arial Narrow" pitchFamily="34" charset="0"/>
              </a:rPr>
              <a:t>   -</a:t>
            </a:r>
            <a:r>
              <a:rPr lang="sr-Latn-CS" sz="2600" dirty="0" smtClean="0">
                <a:solidFill>
                  <a:srgbClr val="000058"/>
                </a:solidFill>
                <a:latin typeface="Arial Narrow" pitchFamily="34" charset="0"/>
              </a:rPr>
              <a:t> </a:t>
            </a:r>
            <a:r>
              <a:rPr lang="sr-Latn-CS" sz="1800" dirty="0" smtClean="0">
                <a:solidFill>
                  <a:srgbClr val="339966"/>
                </a:solidFill>
                <a:latin typeface="Arial Narrow" pitchFamily="34" charset="0"/>
              </a:rPr>
              <a:t>U trenutku rastavljanja kontakata, ugrije se njihov metal i dolazi do njegovog topljenja i isparavanja</a:t>
            </a:r>
          </a:p>
          <a:p>
            <a:pPr algn="ctr">
              <a:buFontTx/>
              <a:buNone/>
            </a:pPr>
            <a:r>
              <a:rPr lang="sr-Latn-CS" sz="1800" dirty="0" smtClean="0">
                <a:solidFill>
                  <a:srgbClr val="339966"/>
                </a:solidFill>
                <a:latin typeface="Arial Narrow" pitchFamily="34" charset="0"/>
              </a:rPr>
              <a:t>   - Prostor među kontaktima postaje vodljiv za struju,, ona nastavlja proticati.</a:t>
            </a:r>
          </a:p>
          <a:p>
            <a:pPr algn="ctr">
              <a:buFontTx/>
              <a:buNone/>
            </a:pPr>
            <a:r>
              <a:rPr lang="sr-Latn-CS" sz="1800" dirty="0" smtClean="0">
                <a:solidFill>
                  <a:srgbClr val="339966"/>
                </a:solidFill>
                <a:latin typeface="Arial Narrow" pitchFamily="34" charset="0"/>
              </a:rPr>
              <a:t>      -Usljed</a:t>
            </a:r>
            <a:r>
              <a:rPr lang="en-US" sz="1800" dirty="0" smtClean="0">
                <a:solidFill>
                  <a:srgbClr val="339966"/>
                </a:solidFill>
                <a:latin typeface="Arial Narrow" pitchFamily="34" charset="0"/>
              </a:rPr>
              <a:t> </a:t>
            </a:r>
            <a:r>
              <a:rPr lang="sr-Latn-CS" sz="1800" dirty="0" smtClean="0">
                <a:solidFill>
                  <a:srgbClr val="339966"/>
                </a:solidFill>
                <a:latin typeface="Arial Narrow" pitchFamily="34" charset="0"/>
              </a:rPr>
              <a:t>visokih temperatura raste provodnost.</a:t>
            </a:r>
          </a:p>
          <a:p>
            <a:pPr algn="ctr">
              <a:buFontTx/>
              <a:buNone/>
            </a:pPr>
            <a:r>
              <a:rPr lang="sr-Latn-CS" sz="1800" dirty="0" smtClean="0">
                <a:solidFill>
                  <a:srgbClr val="339966"/>
                </a:solidFill>
                <a:latin typeface="Arial Narrow" pitchFamily="34" charset="0"/>
              </a:rPr>
              <a:t>      - Plazma kanal biva uspostavljen</a:t>
            </a:r>
          </a:p>
          <a:p>
            <a:pPr algn="ctr">
              <a:buNone/>
            </a:pPr>
            <a:r>
              <a:rPr lang="en-US" sz="3200" dirty="0" smtClean="0">
                <a:solidFill>
                  <a:srgbClr val="339966"/>
                </a:solidFill>
              </a:rPr>
              <a:t>   </a:t>
            </a:r>
            <a:r>
              <a:rPr lang="sr-Latn-CS" dirty="0" smtClean="0">
                <a:solidFill>
                  <a:srgbClr val="339966"/>
                </a:solidFill>
                <a:latin typeface="Arial Narrow" pitchFamily="34" charset="0"/>
              </a:rPr>
              <a:t>Za gašenje luka potrebno</a:t>
            </a:r>
            <a:r>
              <a:rPr lang="sr-Latn-CS" sz="3200" dirty="0" smtClean="0">
                <a:solidFill>
                  <a:srgbClr val="339966"/>
                </a:solidFill>
                <a:latin typeface="Arial Narrow" pitchFamily="34" charset="0"/>
              </a:rPr>
              <a:t>:</a:t>
            </a:r>
          </a:p>
          <a:p>
            <a:pPr algn="ctr">
              <a:buFontTx/>
              <a:buNone/>
            </a:pPr>
            <a:r>
              <a:rPr lang="sr-Latn-CS" dirty="0" smtClean="0">
                <a:solidFill>
                  <a:srgbClr val="339966"/>
                </a:solidFill>
                <a:latin typeface="Arial Narrow" pitchFamily="34" charset="0"/>
              </a:rPr>
              <a:t>  </a:t>
            </a:r>
            <a:r>
              <a:rPr lang="en-US" dirty="0" smtClean="0">
                <a:solidFill>
                  <a:srgbClr val="339966"/>
                </a:solidFill>
                <a:latin typeface="Arial Narrow" pitchFamily="34" charset="0"/>
              </a:rPr>
              <a:t>  -</a:t>
            </a:r>
            <a:r>
              <a:rPr lang="sr-Latn-CS" sz="2100" dirty="0" smtClean="0">
                <a:solidFill>
                  <a:srgbClr val="339966"/>
                </a:solidFill>
                <a:latin typeface="Arial Narrow" pitchFamily="34" charset="0"/>
              </a:rPr>
              <a:t>Vrlo brzo povećati razmak među kontaktima</a:t>
            </a:r>
          </a:p>
          <a:p>
            <a:pPr algn="ctr">
              <a:buFontTx/>
              <a:buNone/>
            </a:pPr>
            <a:r>
              <a:rPr lang="en-US" sz="2100" dirty="0" smtClean="0">
                <a:solidFill>
                  <a:srgbClr val="339966"/>
                </a:solidFill>
                <a:latin typeface="Arial Narrow" pitchFamily="34" charset="0"/>
              </a:rPr>
              <a:t>     -</a:t>
            </a:r>
            <a:r>
              <a:rPr lang="sr-Latn-CS" sz="2100" dirty="0" smtClean="0">
                <a:solidFill>
                  <a:srgbClr val="339966"/>
                </a:solidFill>
                <a:latin typeface="Arial Narrow" pitchFamily="34" charset="0"/>
              </a:rPr>
              <a:t>Smanjiti presjek luka (povećanje pada napona)</a:t>
            </a:r>
          </a:p>
          <a:p>
            <a:pPr algn="ctr">
              <a:buFontTx/>
              <a:buNone/>
            </a:pPr>
            <a:r>
              <a:rPr lang="en-US" sz="2100" dirty="0" smtClean="0">
                <a:solidFill>
                  <a:srgbClr val="339966"/>
                </a:solidFill>
                <a:latin typeface="Arial Narrow" pitchFamily="34" charset="0"/>
              </a:rPr>
              <a:t>     - </a:t>
            </a:r>
            <a:r>
              <a:rPr lang="sr-Latn-CS" sz="2100" dirty="0" smtClean="0">
                <a:solidFill>
                  <a:srgbClr val="339966"/>
                </a:solidFill>
                <a:latin typeface="Arial Narrow" pitchFamily="34" charset="0"/>
              </a:rPr>
              <a:t>Osigurati intezivno odvođenje toplote</a:t>
            </a:r>
          </a:p>
          <a:p>
            <a:pPr>
              <a:buNone/>
            </a:pPr>
            <a:endParaRPr lang="sr-Latn-CS" dirty="0"/>
          </a:p>
        </p:txBody>
      </p:sp>
      <p:pic>
        <p:nvPicPr>
          <p:cNvPr id="1026" name="il_fi" descr="Description: http://www.upisi.me/images/logo-ucg-2.jpg"/>
          <p:cNvPicPr>
            <a:picLocks noChangeAspect="1" noChangeArrowheads="1"/>
          </p:cNvPicPr>
          <p:nvPr/>
        </p:nvPicPr>
        <p:blipFill>
          <a:blip r:embed="rId5" r:link="rId6" cstate="print"/>
          <a:srcRect/>
          <a:stretch>
            <a:fillRect/>
          </a:stretch>
        </p:blipFill>
        <p:spPr bwMode="auto">
          <a:xfrm>
            <a:off x="8084215" y="222195"/>
            <a:ext cx="876300" cy="885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275,000_volt_air_blast_circuit_breaker_high_voltage_arc.avi">
            <a:hlinkClick r:id="" action="ppaction://media"/>
          </p:cNvPr>
          <p:cNvPicPr>
            <a:picLocks noGrp="1" noRot="1" noChangeAspect="1"/>
          </p:cNvPicPr>
          <p:nvPr>
            <p:ph sz="half" idx="1"/>
            <a:videoFile r:link="rId1"/>
          </p:nvPr>
        </p:nvPicPr>
        <p:blipFill>
          <a:blip r:embed="rId7" cstate="print"/>
          <a:stretch>
            <a:fillRect/>
          </a:stretch>
        </p:blipFill>
        <p:spPr>
          <a:xfrm>
            <a:off x="190500" y="2137870"/>
            <a:ext cx="4572000" cy="342900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101633878"/>
      </p:ext>
    </p:extLst>
  </p:cSld>
  <p:clrMapOvr>
    <a:masterClrMapping/>
  </p:clrMapOvr>
  <p:transition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9000" fill="hold"/>
                                        <p:tgtEl>
                                          <p:spTgt spid="1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10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1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logo CG KO CIGR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76015" y="5719575"/>
            <a:ext cx="1444900" cy="9162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TextBox 11"/>
          <p:cNvSpPr txBox="1"/>
          <p:nvPr/>
        </p:nvSpPr>
        <p:spPr>
          <a:xfrm>
            <a:off x="3350360" y="6024985"/>
            <a:ext cx="56500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339966"/>
                </a:solidFill>
                <a:latin typeface="Arial Narrow" pitchFamily="34" charset="0"/>
              </a:rPr>
              <a:t>IV </a:t>
            </a:r>
            <a:r>
              <a:rPr lang="en-US" b="1" dirty="0" err="1" smtClean="0">
                <a:solidFill>
                  <a:srgbClr val="339966"/>
                </a:solidFill>
                <a:latin typeface="Arial Narrow" pitchFamily="34" charset="0"/>
              </a:rPr>
              <a:t>savjetovanje</a:t>
            </a:r>
            <a:r>
              <a:rPr lang="en-US" b="1" dirty="0" smtClean="0">
                <a:solidFill>
                  <a:srgbClr val="339966"/>
                </a:solidFill>
                <a:latin typeface="Arial Narrow" pitchFamily="34" charset="0"/>
              </a:rPr>
              <a:t> CG KO CIGRE,  11-15 </a:t>
            </a:r>
            <a:r>
              <a:rPr lang="en-US" b="1" dirty="0" err="1" smtClean="0">
                <a:solidFill>
                  <a:srgbClr val="339966"/>
                </a:solidFill>
                <a:latin typeface="Arial Narrow" pitchFamily="34" charset="0"/>
              </a:rPr>
              <a:t>maj</a:t>
            </a:r>
            <a:r>
              <a:rPr lang="en-US" b="1" dirty="0" smtClean="0">
                <a:solidFill>
                  <a:srgbClr val="339966"/>
                </a:solidFill>
                <a:latin typeface="Arial Narrow" pitchFamily="34" charset="0"/>
              </a:rPr>
              <a:t> 2015, </a:t>
            </a:r>
            <a:r>
              <a:rPr lang="en-US" b="1" dirty="0" err="1" smtClean="0">
                <a:solidFill>
                  <a:srgbClr val="339966"/>
                </a:solidFill>
                <a:latin typeface="Arial Narrow" pitchFamily="34" charset="0"/>
              </a:rPr>
              <a:t>Igalo</a:t>
            </a:r>
            <a:endParaRPr lang="sr-Latn-CS" b="1" dirty="0">
              <a:solidFill>
                <a:srgbClr val="339966"/>
              </a:solidFill>
              <a:latin typeface="Arial Narrow" pitchFamily="34" charset="0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2434130" y="374900"/>
            <a:ext cx="5651000" cy="61082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1900" dirty="0" err="1" smtClean="0"/>
              <a:t>Modelovanje</a:t>
            </a:r>
            <a:r>
              <a:rPr lang="en-US" sz="1900" dirty="0" smtClean="0"/>
              <a:t> </a:t>
            </a:r>
            <a:r>
              <a:rPr lang="en-US" sz="1900" dirty="0" err="1" smtClean="0"/>
              <a:t>električnog</a:t>
            </a:r>
            <a:r>
              <a:rPr lang="en-US" sz="1900" dirty="0" smtClean="0"/>
              <a:t> </a:t>
            </a:r>
            <a:r>
              <a:rPr lang="en-US" sz="1900" dirty="0" err="1" smtClean="0"/>
              <a:t>luka</a:t>
            </a:r>
            <a:r>
              <a:rPr lang="en-US" sz="1900" dirty="0" smtClean="0"/>
              <a:t> u </a:t>
            </a:r>
            <a:r>
              <a:rPr lang="en-US" sz="1900" dirty="0" err="1" smtClean="0"/>
              <a:t>visokonaponskim</a:t>
            </a:r>
            <a:r>
              <a:rPr lang="en-US" sz="1900" dirty="0" smtClean="0"/>
              <a:t> </a:t>
            </a:r>
            <a:r>
              <a:rPr lang="en-US" sz="1900" dirty="0" err="1" smtClean="0"/>
              <a:t>prekidačima</a:t>
            </a:r>
            <a:r>
              <a:rPr lang="en-US" sz="1900" u="sng" dirty="0" smtClean="0"/>
              <a:t/>
            </a:r>
            <a:br>
              <a:rPr lang="en-US" sz="1900" u="sng" dirty="0" smtClean="0"/>
            </a:br>
            <a:r>
              <a:rPr lang="en-US" sz="1900" u="sng" dirty="0" smtClean="0"/>
              <a:t>Doc. dr. </a:t>
            </a:r>
            <a:r>
              <a:rPr lang="en-US" sz="1900" u="sng" dirty="0" err="1" smtClean="0"/>
              <a:t>Vladan</a:t>
            </a:r>
            <a:r>
              <a:rPr lang="en-US" sz="1900" u="sng" dirty="0" smtClean="0"/>
              <a:t> </a:t>
            </a:r>
            <a:r>
              <a:rPr lang="en-US" sz="1900" u="sng" dirty="0" err="1" smtClean="0"/>
              <a:t>Radulović</a:t>
            </a:r>
            <a:r>
              <a:rPr lang="en-US" sz="1900" u="sng" dirty="0" smtClean="0"/>
              <a:t>, Spec. Sc. </a:t>
            </a:r>
            <a:r>
              <a:rPr lang="en-US" sz="1900" u="sng" dirty="0" err="1" smtClean="0"/>
              <a:t>Marija</a:t>
            </a:r>
            <a:r>
              <a:rPr lang="en-US" sz="1900" u="sng" dirty="0" smtClean="0"/>
              <a:t> </a:t>
            </a:r>
            <a:r>
              <a:rPr lang="en-US" sz="1900" u="sng" dirty="0" err="1" smtClean="0"/>
              <a:t>Mrdak</a:t>
            </a:r>
            <a:r>
              <a:rPr lang="en-US" sz="1900" u="sng" dirty="0" smtClean="0"/>
              <a:t>        </a:t>
            </a:r>
            <a:endParaRPr lang="sr-Latn-CS" sz="1900" u="sng" dirty="0"/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>
              <a:lnSpc>
                <a:spcPct val="90000"/>
              </a:lnSpc>
              <a:buNone/>
            </a:pPr>
            <a:r>
              <a:rPr lang="en-US" dirty="0" smtClean="0">
                <a:solidFill>
                  <a:srgbClr val="339966"/>
                </a:solidFill>
                <a:latin typeface="Arial Narrow" pitchFamily="34" charset="0"/>
              </a:rPr>
              <a:t>     </a:t>
            </a:r>
            <a:r>
              <a:rPr lang="en-US" sz="3300" b="1" dirty="0" err="1" smtClean="0">
                <a:solidFill>
                  <a:srgbClr val="339966"/>
                </a:solidFill>
                <a:latin typeface="Arial Narrow" pitchFamily="34" charset="0"/>
              </a:rPr>
              <a:t>Modeli</a:t>
            </a:r>
            <a:r>
              <a:rPr lang="en-US" sz="3300" b="1" dirty="0" smtClean="0">
                <a:solidFill>
                  <a:srgbClr val="339966"/>
                </a:solidFill>
                <a:latin typeface="Arial Narrow" pitchFamily="34" charset="0"/>
              </a:rPr>
              <a:t> </a:t>
            </a:r>
            <a:r>
              <a:rPr lang="en-US" sz="3300" b="1" dirty="0" err="1" smtClean="0">
                <a:solidFill>
                  <a:srgbClr val="339966"/>
                </a:solidFill>
                <a:latin typeface="Arial Narrow" pitchFamily="34" charset="0"/>
              </a:rPr>
              <a:t>elektri</a:t>
            </a:r>
            <a:r>
              <a:rPr lang="sr-Latn-CS" sz="3300" b="1" dirty="0" smtClean="0">
                <a:solidFill>
                  <a:srgbClr val="339966"/>
                </a:solidFill>
                <a:latin typeface="Arial Narrow" pitchFamily="34" charset="0"/>
              </a:rPr>
              <a:t>č</a:t>
            </a:r>
            <a:r>
              <a:rPr lang="en-US" sz="3300" b="1" dirty="0" err="1" smtClean="0">
                <a:solidFill>
                  <a:srgbClr val="339966"/>
                </a:solidFill>
                <a:latin typeface="Arial Narrow" pitchFamily="34" charset="0"/>
              </a:rPr>
              <a:t>nog</a:t>
            </a:r>
            <a:r>
              <a:rPr lang="en-US" sz="3300" b="1" dirty="0" smtClean="0">
                <a:solidFill>
                  <a:srgbClr val="339966"/>
                </a:solidFill>
                <a:latin typeface="Arial Narrow" pitchFamily="34" charset="0"/>
              </a:rPr>
              <a:t> </a:t>
            </a:r>
            <a:r>
              <a:rPr lang="en-US" sz="3300" b="1" dirty="0" err="1" smtClean="0">
                <a:solidFill>
                  <a:srgbClr val="339966"/>
                </a:solidFill>
                <a:latin typeface="Arial Narrow" pitchFamily="34" charset="0"/>
              </a:rPr>
              <a:t>luka</a:t>
            </a:r>
            <a:endParaRPr lang="en-US" sz="3300" b="1" dirty="0" smtClean="0">
              <a:solidFill>
                <a:srgbClr val="339966"/>
              </a:solidFill>
              <a:latin typeface="Arial Narrow" pitchFamily="34" charset="0"/>
            </a:endParaRPr>
          </a:p>
          <a:p>
            <a:pPr algn="just">
              <a:lnSpc>
                <a:spcPct val="90000"/>
              </a:lnSpc>
              <a:buNone/>
            </a:pPr>
            <a:endParaRPr lang="en-US" dirty="0" smtClean="0">
              <a:solidFill>
                <a:srgbClr val="339966"/>
              </a:solidFill>
              <a:latin typeface="Arial Narrow" pitchFamily="34" charset="0"/>
            </a:endParaRPr>
          </a:p>
          <a:p>
            <a:pPr algn="just">
              <a:lnSpc>
                <a:spcPct val="90000"/>
              </a:lnSpc>
            </a:pPr>
            <a:r>
              <a:rPr lang="sr-Latn-CS" sz="2400" dirty="0" smtClean="0">
                <a:solidFill>
                  <a:srgbClr val="339966"/>
                </a:solidFill>
                <a:latin typeface="Arial Narrow" pitchFamily="34" charset="0"/>
              </a:rPr>
              <a:t>Omogućavaju analizu vremenskih promjena  fizičkih veličina koje je u laboratorijama teško mjeriti.</a:t>
            </a:r>
          </a:p>
          <a:p>
            <a:pPr algn="just">
              <a:lnSpc>
                <a:spcPct val="90000"/>
              </a:lnSpc>
            </a:pPr>
            <a:r>
              <a:rPr lang="sr-Latn-CS" sz="2400" dirty="0" smtClean="0">
                <a:solidFill>
                  <a:srgbClr val="339966"/>
                </a:solidFill>
                <a:latin typeface="Arial Narrow" pitchFamily="34" charset="0"/>
              </a:rPr>
              <a:t>Tip modela koji će biti primijenjen zavisi od svrhe simulacije</a:t>
            </a:r>
          </a:p>
          <a:p>
            <a:pPr algn="just">
              <a:lnSpc>
                <a:spcPct val="90000"/>
              </a:lnSpc>
              <a:buFont typeface="Wingdings" pitchFamily="2" charset="2"/>
              <a:buChar char="v"/>
            </a:pPr>
            <a:endParaRPr lang="sr-Latn-CS" dirty="0" smtClean="0">
              <a:solidFill>
                <a:srgbClr val="339966"/>
              </a:solidFill>
              <a:latin typeface="Arial Narrow" pitchFamily="34" charset="0"/>
            </a:endParaRPr>
          </a:p>
          <a:p>
            <a:pPr algn="just">
              <a:lnSpc>
                <a:spcPct val="90000"/>
              </a:lnSpc>
            </a:pPr>
            <a:r>
              <a:rPr lang="sr-Latn-CS" dirty="0" smtClean="0">
                <a:solidFill>
                  <a:srgbClr val="339966"/>
                </a:solidFill>
                <a:latin typeface="Arial Narrow" pitchFamily="34" charset="0"/>
              </a:rPr>
              <a:t>Tri glavne grupe modela električnog luka:</a:t>
            </a:r>
          </a:p>
          <a:p>
            <a:pPr algn="just">
              <a:lnSpc>
                <a:spcPct val="90000"/>
              </a:lnSpc>
              <a:buFontTx/>
              <a:buNone/>
            </a:pPr>
            <a:r>
              <a:rPr lang="sr-Latn-CS" sz="3200" dirty="0" smtClean="0">
                <a:solidFill>
                  <a:srgbClr val="339966"/>
                </a:solidFill>
                <a:latin typeface="Arial Narrow" pitchFamily="34" charset="0"/>
              </a:rPr>
              <a:t>   </a:t>
            </a:r>
            <a:r>
              <a:rPr lang="sr-Latn-CS" sz="2400" dirty="0" smtClean="0">
                <a:solidFill>
                  <a:srgbClr val="339966"/>
                </a:solidFill>
                <a:latin typeface="Arial Narrow" pitchFamily="34" charset="0"/>
              </a:rPr>
              <a:t>- Fizički modeli</a:t>
            </a:r>
          </a:p>
          <a:p>
            <a:pPr algn="just">
              <a:lnSpc>
                <a:spcPct val="90000"/>
              </a:lnSpc>
              <a:buFontTx/>
              <a:buNone/>
            </a:pPr>
            <a:r>
              <a:rPr lang="sr-Latn-CS" sz="2400" dirty="0" smtClean="0">
                <a:solidFill>
                  <a:srgbClr val="339966"/>
                </a:solidFill>
                <a:latin typeface="Arial Narrow" pitchFamily="34" charset="0"/>
              </a:rPr>
              <a:t>    - Modeli zasnovani na graficima i dijagramima</a:t>
            </a:r>
          </a:p>
          <a:p>
            <a:pPr algn="just">
              <a:lnSpc>
                <a:spcPct val="90000"/>
              </a:lnSpc>
              <a:buFontTx/>
              <a:buNone/>
            </a:pPr>
            <a:r>
              <a:rPr lang="sr-Latn-CS" sz="2400" dirty="0" smtClean="0">
                <a:solidFill>
                  <a:srgbClr val="339966"/>
                </a:solidFill>
                <a:latin typeface="Arial Narrow" pitchFamily="34" charset="0"/>
              </a:rPr>
              <a:t>    - Modeli crne kutije (“black-box” modeli)</a:t>
            </a:r>
            <a:endParaRPr lang="sr-Latn-CS" dirty="0">
              <a:solidFill>
                <a:srgbClr val="339966"/>
              </a:solidFill>
              <a:latin typeface="Arial Narrow" pitchFamily="34" charset="0"/>
            </a:endParaRPr>
          </a:p>
        </p:txBody>
      </p:sp>
      <p:pic>
        <p:nvPicPr>
          <p:cNvPr id="1026" name="il_fi" descr="Description: http://www.upisi.me/images/logo-ucg-2.jpg"/>
          <p:cNvPicPr>
            <a:picLocks noChangeAspect="1" noChangeArrowheads="1"/>
          </p:cNvPicPr>
          <p:nvPr/>
        </p:nvPicPr>
        <p:blipFill>
          <a:blip r:embed="rId4" r:link="rId5" cstate="print"/>
          <a:srcRect/>
          <a:stretch>
            <a:fillRect/>
          </a:stretch>
        </p:blipFill>
        <p:spPr bwMode="auto">
          <a:xfrm>
            <a:off x="8084215" y="222195"/>
            <a:ext cx="876300" cy="885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1101633878"/>
      </p:ext>
    </p:extLst>
  </p:cSld>
  <p:clrMapOvr>
    <a:masterClrMapping/>
  </p:clrMapOvr>
  <p:transition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logo CG KO CIGR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76015" y="5719575"/>
            <a:ext cx="1444900" cy="9162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TextBox 11"/>
          <p:cNvSpPr txBox="1"/>
          <p:nvPr/>
        </p:nvSpPr>
        <p:spPr>
          <a:xfrm>
            <a:off x="3350360" y="6024985"/>
            <a:ext cx="56500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339966"/>
                </a:solidFill>
                <a:latin typeface="Arial Narrow" pitchFamily="34" charset="0"/>
              </a:rPr>
              <a:t>IV </a:t>
            </a:r>
            <a:r>
              <a:rPr lang="en-US" b="1" dirty="0" err="1" smtClean="0">
                <a:solidFill>
                  <a:srgbClr val="339966"/>
                </a:solidFill>
                <a:latin typeface="Arial Narrow" pitchFamily="34" charset="0"/>
              </a:rPr>
              <a:t>savjetovanje</a:t>
            </a:r>
            <a:r>
              <a:rPr lang="en-US" b="1" dirty="0" smtClean="0">
                <a:solidFill>
                  <a:srgbClr val="339966"/>
                </a:solidFill>
                <a:latin typeface="Arial Narrow" pitchFamily="34" charset="0"/>
              </a:rPr>
              <a:t> CG KO CIGRE, 11-15 </a:t>
            </a:r>
            <a:r>
              <a:rPr lang="en-US" b="1" dirty="0" err="1" smtClean="0">
                <a:solidFill>
                  <a:srgbClr val="339966"/>
                </a:solidFill>
                <a:latin typeface="Arial Narrow" pitchFamily="34" charset="0"/>
              </a:rPr>
              <a:t>maj</a:t>
            </a:r>
            <a:r>
              <a:rPr lang="en-US" b="1" dirty="0" smtClean="0">
                <a:solidFill>
                  <a:srgbClr val="339966"/>
                </a:solidFill>
                <a:latin typeface="Arial Narrow" pitchFamily="34" charset="0"/>
              </a:rPr>
              <a:t> 2015, </a:t>
            </a:r>
            <a:r>
              <a:rPr lang="en-US" b="1" dirty="0" err="1" smtClean="0">
                <a:solidFill>
                  <a:srgbClr val="339966"/>
                </a:solidFill>
                <a:latin typeface="Arial Narrow" pitchFamily="34" charset="0"/>
              </a:rPr>
              <a:t>Igalo</a:t>
            </a:r>
            <a:endParaRPr lang="sr-Latn-CS" b="1" dirty="0">
              <a:solidFill>
                <a:srgbClr val="339966"/>
              </a:solidFill>
              <a:latin typeface="Arial Narrow" pitchFamily="34" charset="0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2434130" y="374900"/>
            <a:ext cx="5651000" cy="61082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1900" dirty="0" err="1" smtClean="0"/>
              <a:t>Modelovanje</a:t>
            </a:r>
            <a:r>
              <a:rPr lang="en-US" sz="1900" dirty="0" smtClean="0"/>
              <a:t> </a:t>
            </a:r>
            <a:r>
              <a:rPr lang="en-US" sz="1900" dirty="0" err="1" smtClean="0"/>
              <a:t>električnog</a:t>
            </a:r>
            <a:r>
              <a:rPr lang="en-US" sz="1900" dirty="0" smtClean="0"/>
              <a:t> </a:t>
            </a:r>
            <a:r>
              <a:rPr lang="en-US" sz="1900" dirty="0" err="1" smtClean="0"/>
              <a:t>luka</a:t>
            </a:r>
            <a:r>
              <a:rPr lang="en-US" sz="1900" dirty="0" smtClean="0"/>
              <a:t> u </a:t>
            </a:r>
            <a:r>
              <a:rPr lang="en-US" sz="1900" dirty="0" err="1" smtClean="0"/>
              <a:t>visokonaponskim</a:t>
            </a:r>
            <a:r>
              <a:rPr lang="en-US" sz="1900" dirty="0" smtClean="0"/>
              <a:t> </a:t>
            </a:r>
            <a:r>
              <a:rPr lang="en-US" sz="1900" dirty="0" err="1" smtClean="0"/>
              <a:t>prekidačima</a:t>
            </a:r>
            <a:r>
              <a:rPr lang="en-US" sz="1900" u="sng" dirty="0" smtClean="0"/>
              <a:t/>
            </a:r>
            <a:br>
              <a:rPr lang="en-US" sz="1900" u="sng" dirty="0" smtClean="0"/>
            </a:br>
            <a:r>
              <a:rPr lang="en-US" sz="1900" u="sng" dirty="0" smtClean="0"/>
              <a:t>Doc. dr. </a:t>
            </a:r>
            <a:r>
              <a:rPr lang="en-US" sz="1900" u="sng" dirty="0" err="1" smtClean="0"/>
              <a:t>Vladan</a:t>
            </a:r>
            <a:r>
              <a:rPr lang="en-US" sz="1900" u="sng" dirty="0" smtClean="0"/>
              <a:t> </a:t>
            </a:r>
            <a:r>
              <a:rPr lang="en-US" sz="1900" u="sng" dirty="0" err="1" smtClean="0"/>
              <a:t>Radulović</a:t>
            </a:r>
            <a:r>
              <a:rPr lang="en-US" sz="1900" u="sng" dirty="0" smtClean="0"/>
              <a:t>, Spec. Sc. </a:t>
            </a:r>
            <a:r>
              <a:rPr lang="en-US" sz="1900" u="sng" dirty="0" err="1" smtClean="0"/>
              <a:t>Marija</a:t>
            </a:r>
            <a:r>
              <a:rPr lang="en-US" sz="1900" u="sng" dirty="0" smtClean="0"/>
              <a:t> </a:t>
            </a:r>
            <a:r>
              <a:rPr lang="en-US" sz="1900" u="sng" dirty="0" err="1" smtClean="0"/>
              <a:t>Mrdak</a:t>
            </a:r>
            <a:r>
              <a:rPr lang="en-US" sz="1900" u="sng" dirty="0" smtClean="0"/>
              <a:t>        </a:t>
            </a:r>
            <a:endParaRPr lang="sr-Latn-CS" sz="1900" u="sng" dirty="0"/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>
          <a:xfrm>
            <a:off x="1976015" y="1138425"/>
            <a:ext cx="6558080" cy="4275740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90000"/>
              </a:lnSpc>
            </a:pPr>
            <a:endParaRPr lang="en-US" dirty="0" smtClean="0">
              <a:solidFill>
                <a:srgbClr val="000058"/>
              </a:solidFill>
            </a:endParaRPr>
          </a:p>
          <a:p>
            <a:pPr>
              <a:lnSpc>
                <a:spcPct val="90000"/>
              </a:lnSpc>
              <a:buNone/>
            </a:pPr>
            <a:r>
              <a:rPr lang="en-US" dirty="0" smtClean="0">
                <a:solidFill>
                  <a:srgbClr val="000058"/>
                </a:solidFill>
              </a:rPr>
              <a:t>     </a:t>
            </a:r>
            <a:r>
              <a:rPr lang="sr-Latn-CS" sz="3300" b="1" dirty="0" smtClean="0">
                <a:solidFill>
                  <a:srgbClr val="339966"/>
                </a:solidFill>
                <a:latin typeface="Arial Narrow" pitchFamily="34" charset="0"/>
              </a:rPr>
              <a:t>Fizički modeli</a:t>
            </a:r>
            <a:endParaRPr lang="en-US" sz="3300" dirty="0" smtClean="0">
              <a:solidFill>
                <a:srgbClr val="339966"/>
              </a:solidFill>
              <a:latin typeface="Arial Narrow" pitchFamily="34" charset="0"/>
            </a:endParaRPr>
          </a:p>
          <a:p>
            <a:pPr>
              <a:lnSpc>
                <a:spcPct val="90000"/>
              </a:lnSpc>
            </a:pPr>
            <a:endParaRPr lang="en-US" dirty="0" smtClean="0">
              <a:solidFill>
                <a:srgbClr val="000058"/>
              </a:solidFill>
            </a:endParaRPr>
          </a:p>
          <a:p>
            <a:pPr>
              <a:lnSpc>
                <a:spcPct val="90000"/>
              </a:lnSpc>
            </a:pPr>
            <a:r>
              <a:rPr lang="sr-Latn-CS" dirty="0" smtClean="0">
                <a:solidFill>
                  <a:srgbClr val="339966"/>
                </a:solidFill>
                <a:latin typeface="Arial Narrow" pitchFamily="34" charset="0"/>
              </a:rPr>
              <a:t>Podrobno obuhvataju sve fizičke procese koji se dešavaju za vrijeme gorjenja luka</a:t>
            </a:r>
            <a:r>
              <a:rPr lang="sr-Latn-CS" dirty="0" smtClean="0">
                <a:solidFill>
                  <a:srgbClr val="339966"/>
                </a:solidFill>
                <a:latin typeface="Arial Narrow" pitchFamily="34" charset="0"/>
              </a:rPr>
              <a:t>.</a:t>
            </a:r>
            <a:endParaRPr lang="sr-Latn-CS" dirty="0" smtClean="0">
              <a:solidFill>
                <a:srgbClr val="339966"/>
              </a:solidFill>
              <a:latin typeface="Arial Narrow" pitchFamily="34" charset="0"/>
            </a:endParaRPr>
          </a:p>
          <a:p>
            <a:pPr>
              <a:lnSpc>
                <a:spcPct val="90000"/>
              </a:lnSpc>
            </a:pPr>
            <a:r>
              <a:rPr lang="sr-Latn-CS" dirty="0" smtClean="0">
                <a:solidFill>
                  <a:srgbClr val="339966"/>
                </a:solidFill>
                <a:latin typeface="Arial Narrow" pitchFamily="34" charset="0"/>
              </a:rPr>
              <a:t>Korišćeni pri konstrukciji </a:t>
            </a:r>
            <a:r>
              <a:rPr lang="sr-Latn-CS" dirty="0" smtClean="0">
                <a:solidFill>
                  <a:srgbClr val="339966"/>
                </a:solidFill>
                <a:latin typeface="Arial Narrow" pitchFamily="34" charset="0"/>
              </a:rPr>
              <a:t>prekidač</a:t>
            </a:r>
            <a:r>
              <a:rPr lang="en-US" dirty="0" smtClean="0">
                <a:solidFill>
                  <a:srgbClr val="339966"/>
                </a:solidFill>
                <a:latin typeface="Arial Narrow" pitchFamily="34" charset="0"/>
              </a:rPr>
              <a:t>a</a:t>
            </a:r>
          </a:p>
          <a:p>
            <a:pPr>
              <a:lnSpc>
                <a:spcPct val="90000"/>
              </a:lnSpc>
            </a:pPr>
            <a:endParaRPr lang="sr-Latn-CS" dirty="0" smtClean="0">
              <a:solidFill>
                <a:srgbClr val="339966"/>
              </a:solidFill>
              <a:latin typeface="Arial Narrow" pitchFamily="34" charset="0"/>
            </a:endParaRPr>
          </a:p>
          <a:p>
            <a:pPr>
              <a:buNone/>
            </a:pPr>
            <a:r>
              <a:rPr lang="sr-Latn-CS" b="1" dirty="0" smtClean="0">
                <a:solidFill>
                  <a:srgbClr val="339966"/>
                </a:solidFill>
                <a:latin typeface="Arial Narrow" pitchFamily="34" charset="0"/>
              </a:rPr>
              <a:t>Modeli zasnovani na graficima i dijagramima</a:t>
            </a:r>
            <a:endParaRPr lang="en-US" b="1" dirty="0" smtClean="0">
              <a:solidFill>
                <a:srgbClr val="339966"/>
              </a:solidFill>
              <a:latin typeface="Arial Narrow" pitchFamily="34" charset="0"/>
            </a:endParaRPr>
          </a:p>
          <a:p>
            <a:pPr algn="just">
              <a:lnSpc>
                <a:spcPct val="90000"/>
              </a:lnSpc>
              <a:buNone/>
            </a:pPr>
            <a:endParaRPr lang="sr-Latn-CS" dirty="0" smtClean="0">
              <a:solidFill>
                <a:srgbClr val="339966"/>
              </a:solidFill>
              <a:latin typeface="Arial Narrow" pitchFamily="34" charset="0"/>
            </a:endParaRPr>
          </a:p>
          <a:p>
            <a:pPr algn="just">
              <a:lnSpc>
                <a:spcPct val="90000"/>
              </a:lnSpc>
            </a:pPr>
            <a:r>
              <a:rPr lang="sr-Latn-CS" dirty="0" smtClean="0">
                <a:solidFill>
                  <a:srgbClr val="339966"/>
                </a:solidFill>
                <a:latin typeface="Arial Narrow" pitchFamily="34" charset="0"/>
              </a:rPr>
              <a:t>Procjena međudjelovanja luk-kontura</a:t>
            </a:r>
            <a:r>
              <a:rPr lang="en-US" dirty="0" smtClean="0">
                <a:solidFill>
                  <a:srgbClr val="339966"/>
                </a:solidFill>
                <a:latin typeface="Arial Narrow" pitchFamily="34" charset="0"/>
              </a:rPr>
              <a:t>, </a:t>
            </a:r>
            <a:r>
              <a:rPr lang="en-US" dirty="0" err="1" smtClean="0">
                <a:solidFill>
                  <a:srgbClr val="339966"/>
                </a:solidFill>
                <a:latin typeface="Arial Narrow" pitchFamily="34" charset="0"/>
              </a:rPr>
              <a:t>analiza</a:t>
            </a:r>
            <a:r>
              <a:rPr lang="en-US" dirty="0" smtClean="0">
                <a:solidFill>
                  <a:srgbClr val="339966"/>
                </a:solidFill>
                <a:latin typeface="Arial Narrow" pitchFamily="34" charset="0"/>
              </a:rPr>
              <a:t> </a:t>
            </a:r>
            <a:r>
              <a:rPr lang="en-US" dirty="0" err="1" smtClean="0">
                <a:solidFill>
                  <a:srgbClr val="339966"/>
                </a:solidFill>
                <a:latin typeface="Arial Narrow" pitchFamily="34" charset="0"/>
              </a:rPr>
              <a:t>po</a:t>
            </a:r>
            <a:r>
              <a:rPr lang="sr-Latn-CS" dirty="0" smtClean="0">
                <a:solidFill>
                  <a:srgbClr val="339966"/>
                </a:solidFill>
                <a:latin typeface="Arial Narrow" pitchFamily="34" charset="0"/>
              </a:rPr>
              <a:t>našanja prekidača na mreži</a:t>
            </a:r>
            <a:r>
              <a:rPr lang="en-US" dirty="0" smtClean="0">
                <a:solidFill>
                  <a:srgbClr val="339966"/>
                </a:solidFill>
                <a:latin typeface="Arial Narrow" pitchFamily="34" charset="0"/>
              </a:rPr>
              <a:t>.</a:t>
            </a:r>
          </a:p>
          <a:p>
            <a:pPr>
              <a:lnSpc>
                <a:spcPct val="90000"/>
              </a:lnSpc>
            </a:pPr>
            <a:r>
              <a:rPr lang="sr-Latn-CS" dirty="0" smtClean="0">
                <a:solidFill>
                  <a:srgbClr val="339966"/>
                </a:solidFill>
                <a:latin typeface="Arial Narrow" pitchFamily="34" charset="0"/>
              </a:rPr>
              <a:t>Softverski alati za njihovo implementiranje još ne postoje.</a:t>
            </a:r>
          </a:p>
          <a:p>
            <a:pPr>
              <a:lnSpc>
                <a:spcPct val="90000"/>
              </a:lnSpc>
            </a:pPr>
            <a:endParaRPr lang="sr-Latn-CS" dirty="0" smtClean="0">
              <a:solidFill>
                <a:srgbClr val="339966"/>
              </a:solidFill>
              <a:latin typeface="Arial Narrow" pitchFamily="34" charset="0"/>
            </a:endParaRPr>
          </a:p>
          <a:p>
            <a:endParaRPr lang="sr-Latn-CS" dirty="0">
              <a:solidFill>
                <a:srgbClr val="339966"/>
              </a:solidFill>
              <a:latin typeface="Arial Narrow" pitchFamily="34" charset="0"/>
            </a:endParaRPr>
          </a:p>
        </p:txBody>
      </p:sp>
      <p:pic>
        <p:nvPicPr>
          <p:cNvPr id="1026" name="il_fi" descr="Description: http://www.upisi.me/images/logo-ucg-2.jpg"/>
          <p:cNvPicPr>
            <a:picLocks noChangeAspect="1" noChangeArrowheads="1"/>
          </p:cNvPicPr>
          <p:nvPr/>
        </p:nvPicPr>
        <p:blipFill>
          <a:blip r:embed="rId4" r:link="rId5" cstate="print"/>
          <a:srcRect/>
          <a:stretch>
            <a:fillRect/>
          </a:stretch>
        </p:blipFill>
        <p:spPr bwMode="auto">
          <a:xfrm>
            <a:off x="8084215" y="222195"/>
            <a:ext cx="876300" cy="885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1101633878"/>
      </p:ext>
    </p:extLst>
  </p:cSld>
  <p:clrMapOvr>
    <a:masterClrMapping/>
  </p:clrMapOvr>
  <p:transition>
    <p:cover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logo CG KO CIGR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76015" y="5719575"/>
            <a:ext cx="1444900" cy="9162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TextBox 11"/>
          <p:cNvSpPr txBox="1"/>
          <p:nvPr/>
        </p:nvSpPr>
        <p:spPr>
          <a:xfrm>
            <a:off x="3350360" y="6024985"/>
            <a:ext cx="56500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339966"/>
                </a:solidFill>
                <a:latin typeface="Arial Narrow" pitchFamily="34" charset="0"/>
              </a:rPr>
              <a:t>IV </a:t>
            </a:r>
            <a:r>
              <a:rPr lang="en-US" b="1" dirty="0" err="1" smtClean="0">
                <a:solidFill>
                  <a:srgbClr val="339966"/>
                </a:solidFill>
                <a:latin typeface="Arial Narrow" pitchFamily="34" charset="0"/>
              </a:rPr>
              <a:t>savjetovanje</a:t>
            </a:r>
            <a:r>
              <a:rPr lang="en-US" b="1" dirty="0" smtClean="0">
                <a:solidFill>
                  <a:srgbClr val="339966"/>
                </a:solidFill>
                <a:latin typeface="Arial Narrow" pitchFamily="34" charset="0"/>
              </a:rPr>
              <a:t> CG KO CIGRE, 11-15 </a:t>
            </a:r>
            <a:r>
              <a:rPr lang="en-US" b="1" dirty="0" err="1" smtClean="0">
                <a:solidFill>
                  <a:srgbClr val="339966"/>
                </a:solidFill>
                <a:latin typeface="Arial Narrow" pitchFamily="34" charset="0"/>
              </a:rPr>
              <a:t>maj</a:t>
            </a:r>
            <a:r>
              <a:rPr lang="en-US" b="1" dirty="0" smtClean="0">
                <a:solidFill>
                  <a:srgbClr val="339966"/>
                </a:solidFill>
                <a:latin typeface="Arial Narrow" pitchFamily="34" charset="0"/>
              </a:rPr>
              <a:t> 2015, </a:t>
            </a:r>
            <a:r>
              <a:rPr lang="en-US" b="1" dirty="0" err="1" smtClean="0">
                <a:solidFill>
                  <a:srgbClr val="339966"/>
                </a:solidFill>
                <a:latin typeface="Arial Narrow" pitchFamily="34" charset="0"/>
              </a:rPr>
              <a:t>Igalo</a:t>
            </a:r>
            <a:endParaRPr lang="sr-Latn-CS" b="1" dirty="0">
              <a:solidFill>
                <a:srgbClr val="339966"/>
              </a:solidFill>
              <a:latin typeface="Arial Narrow" pitchFamily="34" charset="0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2434130" y="374900"/>
            <a:ext cx="5651000" cy="61082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1900" dirty="0" err="1" smtClean="0"/>
              <a:t>Modelovanje</a:t>
            </a:r>
            <a:r>
              <a:rPr lang="en-US" sz="1900" dirty="0" smtClean="0"/>
              <a:t> </a:t>
            </a:r>
            <a:r>
              <a:rPr lang="en-US" sz="1900" dirty="0" err="1" smtClean="0"/>
              <a:t>električnog</a:t>
            </a:r>
            <a:r>
              <a:rPr lang="en-US" sz="1900" dirty="0" smtClean="0"/>
              <a:t> </a:t>
            </a:r>
            <a:r>
              <a:rPr lang="en-US" sz="1900" dirty="0" err="1" smtClean="0"/>
              <a:t>luka</a:t>
            </a:r>
            <a:r>
              <a:rPr lang="en-US" sz="1900" dirty="0" smtClean="0"/>
              <a:t> u </a:t>
            </a:r>
            <a:r>
              <a:rPr lang="en-US" sz="1900" dirty="0" err="1" smtClean="0"/>
              <a:t>visokonaponskim</a:t>
            </a:r>
            <a:r>
              <a:rPr lang="en-US" sz="1900" dirty="0" smtClean="0"/>
              <a:t> </a:t>
            </a:r>
            <a:r>
              <a:rPr lang="en-US" sz="1900" dirty="0" err="1" smtClean="0"/>
              <a:t>prekidačima</a:t>
            </a:r>
            <a:r>
              <a:rPr lang="en-US" sz="1900" u="sng" dirty="0" smtClean="0"/>
              <a:t/>
            </a:r>
            <a:br>
              <a:rPr lang="en-US" sz="1900" u="sng" dirty="0" smtClean="0"/>
            </a:br>
            <a:r>
              <a:rPr lang="en-US" sz="1900" u="sng" dirty="0" smtClean="0"/>
              <a:t>Doc. dr. </a:t>
            </a:r>
            <a:r>
              <a:rPr lang="en-US" sz="1900" u="sng" dirty="0" err="1" smtClean="0"/>
              <a:t>Vladan</a:t>
            </a:r>
            <a:r>
              <a:rPr lang="en-US" sz="1900" u="sng" dirty="0" smtClean="0"/>
              <a:t> </a:t>
            </a:r>
            <a:r>
              <a:rPr lang="en-US" sz="1900" u="sng" dirty="0" err="1" smtClean="0"/>
              <a:t>Radulović</a:t>
            </a:r>
            <a:r>
              <a:rPr lang="en-US" sz="1900" u="sng" dirty="0" smtClean="0"/>
              <a:t>, Spec. Sc. </a:t>
            </a:r>
            <a:r>
              <a:rPr lang="en-US" sz="1900" u="sng" dirty="0" err="1" smtClean="0"/>
              <a:t>Marija</a:t>
            </a:r>
            <a:r>
              <a:rPr lang="en-US" sz="1900" u="sng" dirty="0" smtClean="0"/>
              <a:t> </a:t>
            </a:r>
            <a:r>
              <a:rPr lang="en-US" sz="1900" u="sng" dirty="0" err="1" smtClean="0"/>
              <a:t>Mrdak</a:t>
            </a:r>
            <a:r>
              <a:rPr lang="en-US" sz="1900" u="sng" dirty="0" smtClean="0"/>
              <a:t>        </a:t>
            </a:r>
            <a:endParaRPr lang="sr-Latn-CS" sz="1900" u="sng" dirty="0"/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80000"/>
              </a:lnSpc>
              <a:buFont typeface="Wingdings" pitchFamily="2" charset="2"/>
              <a:buChar char="v"/>
            </a:pPr>
            <a:endParaRPr lang="en-US" dirty="0" smtClean="0">
              <a:solidFill>
                <a:srgbClr val="000058"/>
              </a:solidFill>
            </a:endParaRPr>
          </a:p>
          <a:p>
            <a:pPr>
              <a:lnSpc>
                <a:spcPct val="80000"/>
              </a:lnSpc>
              <a:buNone/>
            </a:pPr>
            <a:r>
              <a:rPr lang="en-US" dirty="0" smtClean="0">
                <a:solidFill>
                  <a:srgbClr val="000058"/>
                </a:solidFill>
              </a:rPr>
              <a:t>     </a:t>
            </a:r>
            <a:r>
              <a:rPr lang="sr-Latn-CS" sz="3300" b="1" dirty="0" smtClean="0">
                <a:solidFill>
                  <a:srgbClr val="339966"/>
                </a:solidFill>
                <a:latin typeface="Arial Narrow" pitchFamily="34" charset="0"/>
              </a:rPr>
              <a:t>Black-box modeli</a:t>
            </a:r>
            <a:endParaRPr lang="en-US" sz="3300" dirty="0" smtClean="0">
              <a:solidFill>
                <a:srgbClr val="339966"/>
              </a:solidFill>
              <a:latin typeface="Arial Narrow" pitchFamily="34" charset="0"/>
            </a:endParaRPr>
          </a:p>
          <a:p>
            <a:pPr>
              <a:lnSpc>
                <a:spcPct val="80000"/>
              </a:lnSpc>
              <a:buNone/>
            </a:pPr>
            <a:endParaRPr lang="en-US" dirty="0" smtClean="0">
              <a:solidFill>
                <a:srgbClr val="000058"/>
              </a:solidFill>
              <a:latin typeface="Arial Narrow" pitchFamily="34" charset="0"/>
            </a:endParaRPr>
          </a:p>
          <a:p>
            <a:pPr>
              <a:lnSpc>
                <a:spcPct val="80000"/>
              </a:lnSpc>
            </a:pPr>
            <a:r>
              <a:rPr lang="sr-Latn-CS" dirty="0" smtClean="0">
                <a:solidFill>
                  <a:srgbClr val="339966"/>
                </a:solidFill>
                <a:latin typeface="Arial Narrow" pitchFamily="34" charset="0"/>
              </a:rPr>
              <a:t>Black-box modeli-matematičke formule koje opisuju električne osobine luka.</a:t>
            </a:r>
          </a:p>
          <a:p>
            <a:pPr>
              <a:lnSpc>
                <a:spcPct val="80000"/>
              </a:lnSpc>
              <a:buNone/>
            </a:pPr>
            <a:endParaRPr lang="sr-Latn-CS" dirty="0" smtClean="0">
              <a:solidFill>
                <a:srgbClr val="339966"/>
              </a:solidFill>
              <a:latin typeface="Arial Narrow" pitchFamily="34" charset="0"/>
            </a:endParaRPr>
          </a:p>
          <a:p>
            <a:pPr>
              <a:lnSpc>
                <a:spcPct val="80000"/>
              </a:lnSpc>
            </a:pPr>
            <a:endParaRPr lang="sr-Latn-CS" dirty="0" smtClean="0">
              <a:solidFill>
                <a:srgbClr val="339966"/>
              </a:solidFill>
              <a:latin typeface="Arial Narrow" pitchFamily="34" charset="0"/>
            </a:endParaRPr>
          </a:p>
          <a:p>
            <a:pPr>
              <a:lnSpc>
                <a:spcPct val="80000"/>
              </a:lnSpc>
            </a:pPr>
            <a:r>
              <a:rPr lang="sr-Latn-CS" dirty="0" smtClean="0">
                <a:solidFill>
                  <a:srgbClr val="339966"/>
                </a:solidFill>
                <a:latin typeface="Arial Narrow" pitchFamily="34" charset="0"/>
              </a:rPr>
              <a:t>Svrha - predviđanje ponašanja prekidača pod različitim uslovima.</a:t>
            </a:r>
          </a:p>
          <a:p>
            <a:pPr>
              <a:lnSpc>
                <a:spcPct val="80000"/>
              </a:lnSpc>
            </a:pPr>
            <a:endParaRPr lang="sr-Latn-CS" dirty="0" smtClean="0">
              <a:solidFill>
                <a:srgbClr val="339966"/>
              </a:solidFill>
              <a:latin typeface="Arial Narrow" pitchFamily="34" charset="0"/>
            </a:endParaRPr>
          </a:p>
          <a:p>
            <a:pPr>
              <a:lnSpc>
                <a:spcPct val="80000"/>
              </a:lnSpc>
            </a:pPr>
            <a:r>
              <a:rPr lang="sr-Latn-CS" dirty="0" smtClean="0">
                <a:solidFill>
                  <a:srgbClr val="339966"/>
                </a:solidFill>
                <a:latin typeface="Arial Narrow" pitchFamily="34" charset="0"/>
              </a:rPr>
              <a:t>Razlikuju se po tipu funkcijske zavisnosti </a:t>
            </a:r>
            <a:r>
              <a:rPr lang="sr-Latn-CS" dirty="0" smtClean="0">
                <a:solidFill>
                  <a:srgbClr val="339966"/>
                </a:solidFill>
                <a:latin typeface="Arial Narrow" pitchFamily="34" charset="0"/>
              </a:rPr>
              <a:t>parametara</a:t>
            </a:r>
            <a:endParaRPr lang="sr-Latn-CS" dirty="0" smtClean="0">
              <a:solidFill>
                <a:srgbClr val="339966"/>
              </a:solidFill>
              <a:latin typeface="Arial Narrow" pitchFamily="34" charset="0"/>
            </a:endParaRPr>
          </a:p>
          <a:p>
            <a:endParaRPr lang="sr-Latn-CS" dirty="0">
              <a:solidFill>
                <a:srgbClr val="339966"/>
              </a:solidFill>
              <a:latin typeface="Arial Narrow" pitchFamily="34" charset="0"/>
            </a:endParaRPr>
          </a:p>
        </p:txBody>
      </p:sp>
      <p:pic>
        <p:nvPicPr>
          <p:cNvPr id="1026" name="il_fi" descr="Description: http://www.upisi.me/images/logo-ucg-2.jpg"/>
          <p:cNvPicPr>
            <a:picLocks noChangeAspect="1" noChangeArrowheads="1"/>
          </p:cNvPicPr>
          <p:nvPr/>
        </p:nvPicPr>
        <p:blipFill>
          <a:blip r:embed="rId4" r:link="rId5" cstate="print"/>
          <a:srcRect/>
          <a:stretch>
            <a:fillRect/>
          </a:stretch>
        </p:blipFill>
        <p:spPr bwMode="auto">
          <a:xfrm>
            <a:off x="8084215" y="222195"/>
            <a:ext cx="876300" cy="885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1101633878"/>
      </p:ext>
    </p:extLst>
  </p:cSld>
  <p:clrMapOvr>
    <a:masterClrMapping/>
  </p:clrMapOvr>
  <p:transition>
    <p:cover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logo CG KO CIGR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76015" y="5719575"/>
            <a:ext cx="1444900" cy="9162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TextBox 11"/>
          <p:cNvSpPr txBox="1"/>
          <p:nvPr/>
        </p:nvSpPr>
        <p:spPr>
          <a:xfrm>
            <a:off x="3350360" y="6024985"/>
            <a:ext cx="56500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339966"/>
                </a:solidFill>
                <a:latin typeface="Arial Narrow" pitchFamily="34" charset="0"/>
              </a:rPr>
              <a:t>IV </a:t>
            </a:r>
            <a:r>
              <a:rPr lang="en-US" b="1" dirty="0" err="1" smtClean="0">
                <a:solidFill>
                  <a:srgbClr val="339966"/>
                </a:solidFill>
                <a:latin typeface="Arial Narrow" pitchFamily="34" charset="0"/>
              </a:rPr>
              <a:t>savjetovanje</a:t>
            </a:r>
            <a:r>
              <a:rPr lang="en-US" b="1" dirty="0" smtClean="0">
                <a:solidFill>
                  <a:srgbClr val="339966"/>
                </a:solidFill>
                <a:latin typeface="Arial Narrow" pitchFamily="34" charset="0"/>
              </a:rPr>
              <a:t> CG KO CIGRE,  11-15 </a:t>
            </a:r>
            <a:r>
              <a:rPr lang="en-US" b="1" dirty="0" err="1" smtClean="0">
                <a:solidFill>
                  <a:srgbClr val="339966"/>
                </a:solidFill>
                <a:latin typeface="Arial Narrow" pitchFamily="34" charset="0"/>
              </a:rPr>
              <a:t>maj</a:t>
            </a:r>
            <a:r>
              <a:rPr lang="en-US" b="1" dirty="0" smtClean="0">
                <a:solidFill>
                  <a:srgbClr val="339966"/>
                </a:solidFill>
                <a:latin typeface="Arial Narrow" pitchFamily="34" charset="0"/>
              </a:rPr>
              <a:t> 2015, </a:t>
            </a:r>
            <a:r>
              <a:rPr lang="en-US" b="1" dirty="0" err="1" smtClean="0">
                <a:solidFill>
                  <a:srgbClr val="339966"/>
                </a:solidFill>
                <a:latin typeface="Arial Narrow" pitchFamily="34" charset="0"/>
              </a:rPr>
              <a:t>Igalo</a:t>
            </a:r>
            <a:endParaRPr lang="sr-Latn-CS" b="1" dirty="0">
              <a:solidFill>
                <a:srgbClr val="339966"/>
              </a:solidFill>
              <a:latin typeface="Arial Narrow" pitchFamily="34" charset="0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2434130" y="374900"/>
            <a:ext cx="5651000" cy="61082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1900" dirty="0" err="1" smtClean="0"/>
              <a:t>Modelovanje</a:t>
            </a:r>
            <a:r>
              <a:rPr lang="en-US" sz="1900" dirty="0" smtClean="0"/>
              <a:t> </a:t>
            </a:r>
            <a:r>
              <a:rPr lang="en-US" sz="1900" dirty="0" err="1" smtClean="0"/>
              <a:t>električnog</a:t>
            </a:r>
            <a:r>
              <a:rPr lang="en-US" sz="1900" dirty="0" smtClean="0"/>
              <a:t> </a:t>
            </a:r>
            <a:r>
              <a:rPr lang="en-US" sz="1900" dirty="0" err="1" smtClean="0"/>
              <a:t>luka</a:t>
            </a:r>
            <a:r>
              <a:rPr lang="en-US" sz="1900" dirty="0" smtClean="0"/>
              <a:t> u </a:t>
            </a:r>
            <a:r>
              <a:rPr lang="en-US" sz="1900" dirty="0" err="1" smtClean="0"/>
              <a:t>visokonaponskim</a:t>
            </a:r>
            <a:r>
              <a:rPr lang="en-US" sz="1900" dirty="0" smtClean="0"/>
              <a:t> </a:t>
            </a:r>
            <a:r>
              <a:rPr lang="en-US" sz="1900" dirty="0" err="1" smtClean="0"/>
              <a:t>prekidačima</a:t>
            </a:r>
            <a:r>
              <a:rPr lang="en-US" sz="1900" u="sng" dirty="0" smtClean="0"/>
              <a:t/>
            </a:r>
            <a:br>
              <a:rPr lang="en-US" sz="1900" u="sng" dirty="0" smtClean="0"/>
            </a:br>
            <a:r>
              <a:rPr lang="en-US" sz="1900" u="sng" dirty="0" smtClean="0"/>
              <a:t>Doc. dr. </a:t>
            </a:r>
            <a:r>
              <a:rPr lang="en-US" sz="1900" u="sng" dirty="0" err="1" smtClean="0"/>
              <a:t>Vladan</a:t>
            </a:r>
            <a:r>
              <a:rPr lang="en-US" sz="1900" u="sng" dirty="0" smtClean="0"/>
              <a:t> </a:t>
            </a:r>
            <a:r>
              <a:rPr lang="en-US" sz="1900" u="sng" dirty="0" err="1" smtClean="0"/>
              <a:t>Radulović</a:t>
            </a:r>
            <a:r>
              <a:rPr lang="en-US" sz="1900" u="sng" dirty="0" smtClean="0"/>
              <a:t>, Spec. Sc. </a:t>
            </a:r>
            <a:r>
              <a:rPr lang="en-US" sz="1900" u="sng" dirty="0" err="1" smtClean="0"/>
              <a:t>Marija</a:t>
            </a:r>
            <a:r>
              <a:rPr lang="en-US" sz="1900" u="sng" dirty="0" smtClean="0"/>
              <a:t> </a:t>
            </a:r>
            <a:r>
              <a:rPr lang="en-US" sz="1900" u="sng" dirty="0" err="1" smtClean="0"/>
              <a:t>Mrdak</a:t>
            </a:r>
            <a:r>
              <a:rPr lang="en-US" sz="1900" u="sng" dirty="0" smtClean="0"/>
              <a:t>        </a:t>
            </a:r>
            <a:endParaRPr lang="sr-Latn-CS" sz="1900" u="sng" dirty="0"/>
          </a:p>
        </p:txBody>
      </p:sp>
      <p:pic>
        <p:nvPicPr>
          <p:cNvPr id="1026" name="il_fi" descr="Description: http://www.upisi.me/images/logo-ucg-2.jpg"/>
          <p:cNvPicPr>
            <a:picLocks noChangeAspect="1" noChangeArrowheads="1"/>
          </p:cNvPicPr>
          <p:nvPr/>
        </p:nvPicPr>
        <p:blipFill>
          <a:blip r:embed="rId4" r:link="rId5" cstate="print"/>
          <a:srcRect/>
          <a:stretch>
            <a:fillRect/>
          </a:stretch>
        </p:blipFill>
        <p:spPr bwMode="auto">
          <a:xfrm>
            <a:off x="8084215" y="222195"/>
            <a:ext cx="876300" cy="885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Content Placeholder 10"/>
          <p:cNvSpPr>
            <a:spLocks noGrp="1"/>
          </p:cNvSpPr>
          <p:nvPr>
            <p:ph idx="1"/>
          </p:nvPr>
        </p:nvSpPr>
        <p:spPr>
          <a:xfrm>
            <a:off x="1670604" y="1443836"/>
            <a:ext cx="7177135" cy="3817624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dirty="0" smtClean="0"/>
              <a:t>                         </a:t>
            </a:r>
            <a:r>
              <a:rPr lang="en-US" sz="3600" b="1" dirty="0" err="1" smtClean="0">
                <a:solidFill>
                  <a:srgbClr val="339966"/>
                </a:solidFill>
                <a:latin typeface="Arial Narrow" pitchFamily="34" charset="0"/>
              </a:rPr>
              <a:t>Softverski</a:t>
            </a:r>
            <a:r>
              <a:rPr lang="en-US" sz="3600" b="1" dirty="0" smtClean="0">
                <a:solidFill>
                  <a:srgbClr val="339966"/>
                </a:solidFill>
                <a:latin typeface="Arial Narrow" pitchFamily="34" charset="0"/>
              </a:rPr>
              <a:t> </a:t>
            </a:r>
            <a:r>
              <a:rPr lang="en-US" sz="3600" b="1" dirty="0" err="1" smtClean="0">
                <a:solidFill>
                  <a:srgbClr val="339966"/>
                </a:solidFill>
                <a:latin typeface="Arial Narrow" pitchFamily="34" charset="0"/>
              </a:rPr>
              <a:t>alati</a:t>
            </a:r>
            <a:endParaRPr lang="en-US" sz="3600" b="1" dirty="0" smtClean="0">
              <a:solidFill>
                <a:srgbClr val="339966"/>
              </a:solidFill>
              <a:latin typeface="Arial Narrow" pitchFamily="34" charset="0"/>
            </a:endParaRPr>
          </a:p>
          <a:p>
            <a:pPr>
              <a:buNone/>
            </a:pPr>
            <a:endParaRPr lang="en-US" b="1" dirty="0" smtClean="0">
              <a:solidFill>
                <a:srgbClr val="339966"/>
              </a:solidFill>
              <a:latin typeface="Arial Narrow" pitchFamily="34" charset="0"/>
            </a:endParaRPr>
          </a:p>
          <a:p>
            <a:pPr algn="just">
              <a:lnSpc>
                <a:spcPct val="90000"/>
              </a:lnSpc>
            </a:pPr>
            <a:r>
              <a:rPr lang="sr-Latn-CS" dirty="0" smtClean="0">
                <a:solidFill>
                  <a:srgbClr val="339966"/>
                </a:solidFill>
                <a:latin typeface="Arial Narrow" pitchFamily="34" charset="0"/>
              </a:rPr>
              <a:t>Različiti softverski alati mogu biti primijenjeni za simuliranje ponašanja električnog luka.</a:t>
            </a:r>
          </a:p>
          <a:p>
            <a:pPr algn="just">
              <a:lnSpc>
                <a:spcPct val="90000"/>
              </a:lnSpc>
            </a:pPr>
            <a:endParaRPr lang="sr-Latn-CS" dirty="0" smtClean="0">
              <a:solidFill>
                <a:srgbClr val="339966"/>
              </a:solidFill>
              <a:latin typeface="Arial Narrow" pitchFamily="34" charset="0"/>
            </a:endParaRPr>
          </a:p>
          <a:p>
            <a:pPr algn="just">
              <a:lnSpc>
                <a:spcPct val="90000"/>
              </a:lnSpc>
            </a:pPr>
            <a:endParaRPr lang="sr-Latn-CS" dirty="0" smtClean="0">
              <a:solidFill>
                <a:srgbClr val="339966"/>
              </a:solidFill>
              <a:latin typeface="Arial Narrow" pitchFamily="34" charset="0"/>
            </a:endParaRPr>
          </a:p>
          <a:p>
            <a:pPr algn="just">
              <a:lnSpc>
                <a:spcPct val="90000"/>
              </a:lnSpc>
            </a:pPr>
            <a:r>
              <a:rPr lang="sr-Latn-CS" dirty="0" smtClean="0">
                <a:solidFill>
                  <a:srgbClr val="339966"/>
                </a:solidFill>
                <a:latin typeface="Arial Narrow" pitchFamily="34" charset="0"/>
              </a:rPr>
              <a:t>Što se tiče black-box modela najčešće korišćeni softveri su: ATP/EMTP i MATLAB/Simulink</a:t>
            </a:r>
          </a:p>
          <a:p>
            <a:pPr algn="just">
              <a:lnSpc>
                <a:spcPct val="90000"/>
              </a:lnSpc>
            </a:pPr>
            <a:endParaRPr lang="sr-Latn-CS" dirty="0" smtClean="0">
              <a:solidFill>
                <a:srgbClr val="339966"/>
              </a:solidFill>
              <a:latin typeface="Arial Narrow" pitchFamily="34" charset="0"/>
            </a:endParaRPr>
          </a:p>
          <a:p>
            <a:pPr algn="just">
              <a:lnSpc>
                <a:spcPct val="90000"/>
              </a:lnSpc>
            </a:pPr>
            <a:endParaRPr lang="sr-Latn-CS" dirty="0" smtClean="0">
              <a:solidFill>
                <a:srgbClr val="339966"/>
              </a:solidFill>
              <a:latin typeface="Arial Narrow" pitchFamily="34" charset="0"/>
            </a:endParaRPr>
          </a:p>
          <a:p>
            <a:pPr algn="just">
              <a:lnSpc>
                <a:spcPct val="90000"/>
              </a:lnSpc>
            </a:pPr>
            <a:r>
              <a:rPr lang="sr-Latn-CS" dirty="0" smtClean="0">
                <a:solidFill>
                  <a:srgbClr val="339966"/>
                </a:solidFill>
                <a:latin typeface="Arial Narrow" pitchFamily="34" charset="0"/>
              </a:rPr>
              <a:t>Analiza EES u vremenskom domenu rješavanjem diferencijalnih jednačina (koje predstavljaju ponašanje određenih komponenti).</a:t>
            </a:r>
          </a:p>
          <a:p>
            <a:pPr>
              <a:buNone/>
            </a:pPr>
            <a:endParaRPr lang="sr-Latn-CS" b="1" dirty="0">
              <a:solidFill>
                <a:srgbClr val="339966"/>
              </a:solidFill>
              <a:latin typeface="Arial Narrow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101633878"/>
      </p:ext>
    </p:extLst>
  </p:cSld>
  <p:clrMapOvr>
    <a:masterClrMapping/>
  </p:clrMapOvr>
  <p:transition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logo CG KO CIGR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76015" y="5719575"/>
            <a:ext cx="1444900" cy="9162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TextBox 11"/>
          <p:cNvSpPr txBox="1"/>
          <p:nvPr/>
        </p:nvSpPr>
        <p:spPr>
          <a:xfrm>
            <a:off x="3350360" y="6024985"/>
            <a:ext cx="56500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339966"/>
                </a:solidFill>
                <a:latin typeface="Arial Narrow" pitchFamily="34" charset="0"/>
              </a:rPr>
              <a:t>IV </a:t>
            </a:r>
            <a:r>
              <a:rPr lang="en-US" b="1" dirty="0" err="1" smtClean="0">
                <a:solidFill>
                  <a:srgbClr val="339966"/>
                </a:solidFill>
                <a:latin typeface="Arial Narrow" pitchFamily="34" charset="0"/>
              </a:rPr>
              <a:t>savjetovanje</a:t>
            </a:r>
            <a:r>
              <a:rPr lang="en-US" b="1" dirty="0" smtClean="0">
                <a:solidFill>
                  <a:srgbClr val="339966"/>
                </a:solidFill>
                <a:latin typeface="Arial Narrow" pitchFamily="34" charset="0"/>
              </a:rPr>
              <a:t> CG KO CIGRE,  11-15 </a:t>
            </a:r>
            <a:r>
              <a:rPr lang="en-US" b="1" dirty="0" err="1" smtClean="0">
                <a:solidFill>
                  <a:srgbClr val="339966"/>
                </a:solidFill>
                <a:latin typeface="Arial Narrow" pitchFamily="34" charset="0"/>
              </a:rPr>
              <a:t>maj</a:t>
            </a:r>
            <a:r>
              <a:rPr lang="en-US" b="1" dirty="0" smtClean="0">
                <a:solidFill>
                  <a:srgbClr val="339966"/>
                </a:solidFill>
                <a:latin typeface="Arial Narrow" pitchFamily="34" charset="0"/>
              </a:rPr>
              <a:t> 2015, </a:t>
            </a:r>
            <a:r>
              <a:rPr lang="en-US" b="1" dirty="0" err="1" smtClean="0">
                <a:solidFill>
                  <a:srgbClr val="339966"/>
                </a:solidFill>
                <a:latin typeface="Arial Narrow" pitchFamily="34" charset="0"/>
              </a:rPr>
              <a:t>Igalo</a:t>
            </a:r>
            <a:endParaRPr lang="sr-Latn-CS" b="1" dirty="0">
              <a:solidFill>
                <a:srgbClr val="339966"/>
              </a:solidFill>
              <a:latin typeface="Arial Narrow" pitchFamily="34" charset="0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2434130" y="374900"/>
            <a:ext cx="5651000" cy="61082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1900" dirty="0" err="1" smtClean="0"/>
              <a:t>Modelovanje</a:t>
            </a:r>
            <a:r>
              <a:rPr lang="en-US" sz="1900" dirty="0" smtClean="0"/>
              <a:t> </a:t>
            </a:r>
            <a:r>
              <a:rPr lang="en-US" sz="1900" dirty="0" err="1" smtClean="0"/>
              <a:t>električnog</a:t>
            </a:r>
            <a:r>
              <a:rPr lang="en-US" sz="1900" dirty="0" smtClean="0"/>
              <a:t> </a:t>
            </a:r>
            <a:r>
              <a:rPr lang="en-US" sz="1900" dirty="0" err="1" smtClean="0"/>
              <a:t>luka</a:t>
            </a:r>
            <a:r>
              <a:rPr lang="en-US" sz="1900" dirty="0" smtClean="0"/>
              <a:t> u </a:t>
            </a:r>
            <a:r>
              <a:rPr lang="en-US" sz="1900" dirty="0" err="1" smtClean="0"/>
              <a:t>visokonaponskim</a:t>
            </a:r>
            <a:r>
              <a:rPr lang="en-US" sz="1900" dirty="0" smtClean="0"/>
              <a:t> </a:t>
            </a:r>
            <a:r>
              <a:rPr lang="en-US" sz="1900" dirty="0" err="1" smtClean="0"/>
              <a:t>prekidačima</a:t>
            </a:r>
            <a:r>
              <a:rPr lang="en-US" sz="1900" u="sng" dirty="0" smtClean="0"/>
              <a:t/>
            </a:r>
            <a:br>
              <a:rPr lang="en-US" sz="1900" u="sng" dirty="0" smtClean="0"/>
            </a:br>
            <a:r>
              <a:rPr lang="en-US" sz="1900" u="sng" dirty="0" smtClean="0"/>
              <a:t>Doc. dr. </a:t>
            </a:r>
            <a:r>
              <a:rPr lang="en-US" sz="1900" u="sng" dirty="0" err="1" smtClean="0"/>
              <a:t>Vladan</a:t>
            </a:r>
            <a:r>
              <a:rPr lang="en-US" sz="1900" u="sng" dirty="0" smtClean="0"/>
              <a:t> </a:t>
            </a:r>
            <a:r>
              <a:rPr lang="en-US" sz="1900" u="sng" dirty="0" err="1" smtClean="0"/>
              <a:t>Radulović</a:t>
            </a:r>
            <a:r>
              <a:rPr lang="en-US" sz="1900" u="sng" dirty="0" smtClean="0"/>
              <a:t>, Spec. Sc. </a:t>
            </a:r>
            <a:r>
              <a:rPr lang="en-US" sz="1900" u="sng" dirty="0" err="1" smtClean="0"/>
              <a:t>Marija</a:t>
            </a:r>
            <a:r>
              <a:rPr lang="en-US" sz="1900" u="sng" dirty="0" smtClean="0"/>
              <a:t> </a:t>
            </a:r>
            <a:r>
              <a:rPr lang="en-US" sz="1900" u="sng" dirty="0" err="1" smtClean="0"/>
              <a:t>Mrdak</a:t>
            </a:r>
            <a:r>
              <a:rPr lang="en-US" sz="1900" u="sng" dirty="0" smtClean="0"/>
              <a:t>        </a:t>
            </a:r>
            <a:endParaRPr lang="sr-Latn-CS" sz="1900" u="sng" dirty="0"/>
          </a:p>
        </p:txBody>
      </p:sp>
      <p:pic>
        <p:nvPicPr>
          <p:cNvPr id="1026" name="il_fi" descr="Description: http://www.upisi.me/images/logo-ucg-2.jpg"/>
          <p:cNvPicPr>
            <a:picLocks noChangeAspect="1" noChangeArrowheads="1"/>
          </p:cNvPicPr>
          <p:nvPr/>
        </p:nvPicPr>
        <p:blipFill>
          <a:blip r:embed="rId4" r:link="rId5" cstate="print"/>
          <a:srcRect/>
          <a:stretch>
            <a:fillRect/>
          </a:stretch>
        </p:blipFill>
        <p:spPr bwMode="auto">
          <a:xfrm>
            <a:off x="8084215" y="222195"/>
            <a:ext cx="876300" cy="885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Content Placeholder 10"/>
          <p:cNvSpPr>
            <a:spLocks noGrp="1"/>
          </p:cNvSpPr>
          <p:nvPr>
            <p:ph idx="1"/>
          </p:nvPr>
        </p:nvSpPr>
        <p:spPr>
          <a:xfrm>
            <a:off x="1670605" y="1443836"/>
            <a:ext cx="7024430" cy="3817624"/>
          </a:xfrm>
        </p:spPr>
        <p:txBody>
          <a:bodyPr>
            <a:normAutofit fontScale="77500" lnSpcReduction="20000"/>
          </a:bodyPr>
          <a:lstStyle/>
          <a:p>
            <a:pPr algn="ctr">
              <a:buNone/>
            </a:pPr>
            <a:r>
              <a:rPr lang="en-US" dirty="0" smtClean="0"/>
              <a:t>  </a:t>
            </a:r>
            <a:r>
              <a:rPr lang="sr-Latn-CS" sz="3600" b="1" dirty="0" smtClean="0">
                <a:solidFill>
                  <a:srgbClr val="339966"/>
                </a:solidFill>
                <a:latin typeface="Arial Narrow" pitchFamily="34" charset="0"/>
              </a:rPr>
              <a:t>AMB (Arc Model Blockset)</a:t>
            </a:r>
            <a:endParaRPr lang="en-US" sz="3600" b="1" dirty="0" smtClean="0">
              <a:solidFill>
                <a:srgbClr val="339966"/>
              </a:solidFill>
              <a:latin typeface="Arial Narrow" pitchFamily="34" charset="0"/>
            </a:endParaRPr>
          </a:p>
          <a:p>
            <a:pPr algn="ctr">
              <a:buNone/>
            </a:pPr>
            <a:endParaRPr lang="en-US" sz="3600" b="1" dirty="0" smtClean="0">
              <a:solidFill>
                <a:srgbClr val="339966"/>
              </a:solidFill>
              <a:latin typeface="Arial Narrow" pitchFamily="34" charset="0"/>
            </a:endParaRPr>
          </a:p>
          <a:p>
            <a:pPr algn="just"/>
            <a:r>
              <a:rPr lang="sr-Latn-CS" dirty="0" smtClean="0">
                <a:solidFill>
                  <a:srgbClr val="339966"/>
                </a:solidFill>
              </a:rPr>
              <a:t>Sadrži sedam modela luka koji funkcionišu u kombinaciji sa PSB (Power system blockset) bibliotekom.</a:t>
            </a:r>
          </a:p>
          <a:p>
            <a:pPr algn="just"/>
            <a:endParaRPr lang="sr-Latn-CS" dirty="0" smtClean="0">
              <a:solidFill>
                <a:srgbClr val="339966"/>
              </a:solidFill>
            </a:endParaRPr>
          </a:p>
          <a:p>
            <a:pPr algn="just"/>
            <a:r>
              <a:rPr lang="sr-Latn-CS" dirty="0" smtClean="0">
                <a:solidFill>
                  <a:srgbClr val="339966"/>
                </a:solidFill>
              </a:rPr>
              <a:t>AMB radi sa verzijom V.2 PSB biblioteke, verziji V.3 se može prilagoditi pomoću komande “psbupdate”, dok je sa verzijom V.4 nekompatibilna.</a:t>
            </a:r>
          </a:p>
          <a:p>
            <a:pPr algn="just"/>
            <a:endParaRPr lang="sr-Latn-CS" dirty="0" smtClean="0">
              <a:solidFill>
                <a:srgbClr val="339966"/>
              </a:solidFill>
            </a:endParaRPr>
          </a:p>
          <a:p>
            <a:pPr algn="just"/>
            <a:r>
              <a:rPr lang="sr-Latn-CS" dirty="0" smtClean="0">
                <a:solidFill>
                  <a:srgbClr val="339966"/>
                </a:solidFill>
              </a:rPr>
              <a:t>Glavni princip rada možemo prikazati na Mayrovom modelu luka </a:t>
            </a:r>
          </a:p>
          <a:p>
            <a:pPr algn="just">
              <a:buNone/>
            </a:pPr>
            <a:endParaRPr lang="sr-Latn-CS" dirty="0">
              <a:solidFill>
                <a:srgbClr val="339966"/>
              </a:solidFill>
              <a:latin typeface="Arial Narrow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101633878"/>
      </p:ext>
    </p:extLst>
  </p:cSld>
  <p:clrMapOvr>
    <a:masterClrMapping/>
  </p:clrMapOvr>
  <p:transition>
    <p:cover dir="r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2078</TotalTime>
  <Words>902</Words>
  <Application>Microsoft Office PowerPoint</Application>
  <PresentationFormat>On-screen Show (4:3)</PresentationFormat>
  <Paragraphs>141</Paragraphs>
  <Slides>19</Slides>
  <Notes>0</Notes>
  <HiddenSlides>0</HiddenSlides>
  <MMClips>1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Office Theme</vt:lpstr>
      <vt:lpstr>Modelovanje električnog luka u visokonaponskim prekidačima</vt:lpstr>
      <vt:lpstr>Modelovanje električnog luka u visokonaponskim prekidačima Doc. dr. Vladan Radulović, Spec. Sc. Marija Mrdak        </vt:lpstr>
      <vt:lpstr>Modelovanje električnog luka u visokonaponskim prekidačima Doc. dr. Vladan Radulović, Spec. Sc. Marija Mrdak        </vt:lpstr>
      <vt:lpstr>Modelovanje električnog luka u visokonaponskim prekidačima Doc. dr. Vladan Radulović, Spec. Sc. Marija Mrdak        </vt:lpstr>
      <vt:lpstr>Modelovanje električnog luka u visokonaponskim prekidačima Doc. dr. Vladan Radulović, Spec. Sc. Marija Mrdak        </vt:lpstr>
      <vt:lpstr>Modelovanje električnog luka u visokonaponskim prekidačima Doc. dr. Vladan Radulović, Spec. Sc. Marija Mrdak        </vt:lpstr>
      <vt:lpstr>Modelovanje električnog luka u visokonaponskim prekidačima Doc. dr. Vladan Radulović, Spec. Sc. Marija Mrdak        </vt:lpstr>
      <vt:lpstr>Modelovanje električnog luka u visokonaponskim prekidačima Doc. dr. Vladan Radulović, Spec. Sc. Marija Mrdak        </vt:lpstr>
      <vt:lpstr>Modelovanje električnog luka u visokonaponskim prekidačima Doc. dr. Vladan Radulović, Spec. Sc. Marija Mrdak        </vt:lpstr>
      <vt:lpstr>Modelovanje električnog luka u visokonaponskim prekidačima Doc. dr. Vladan Radulović, Spec. Sc. Marija Mrdak        </vt:lpstr>
      <vt:lpstr>Modelovanje električnog luka u visokonaponskim prekidačima Doc. dr. Vladan Radulović, Spec. Sc. Marija Mrdak        </vt:lpstr>
      <vt:lpstr>Modelovanje električnog luka u visokonaponskim prekidačima Doc. dr. Vladan Radulović, Spec. Sc. Marija Mrdak        </vt:lpstr>
      <vt:lpstr>Modelovanje električnog luka u visokonaponskim prekidačima Doc. dr. Vladan Radulović, Spec. Sc. Marija Mrdak        </vt:lpstr>
      <vt:lpstr>Modelovanje električnog luka u visokonaponskim prekidačima Doc. dr. Vladan Radulović, Spec. Sc. Marija Mrdak        </vt:lpstr>
      <vt:lpstr>Primjena AMB u realnom sistemu</vt:lpstr>
      <vt:lpstr>Modelovanje električnog luka u visokonaponskim prekidačima Doc. dr. Vladan Radulović, Spec. Sc. Marija Mrdak        </vt:lpstr>
      <vt:lpstr>Modelovanje električnog luka u visokonaponskim prekidačima Doc. dr. Vladan Radulović, Spec. Sc. Marija Mrdak        </vt:lpstr>
      <vt:lpstr>Modelovanje električnog luka u visokonaponskim prekidačima Doc. dr. Vladan Radulović, Spec. Sc. Marija Mrdak        </vt:lpstr>
      <vt:lpstr>HVALA NA PAŽNJI!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Julian</dc:creator>
  <cp:lastModifiedBy>Marija 1</cp:lastModifiedBy>
  <cp:revision>74</cp:revision>
  <dcterms:created xsi:type="dcterms:W3CDTF">2013-08-21T19:17:07Z</dcterms:created>
  <dcterms:modified xsi:type="dcterms:W3CDTF">2015-05-09T00:52:16Z</dcterms:modified>
</cp:coreProperties>
</file>