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2" r:id="rId3"/>
    <p:sldId id="263" r:id="rId4"/>
    <p:sldId id="270" r:id="rId5"/>
    <p:sldId id="269" r:id="rId6"/>
    <p:sldId id="268" r:id="rId7"/>
    <p:sldId id="266" r:id="rId8"/>
    <p:sldId id="278" r:id="rId9"/>
    <p:sldId id="276" r:id="rId10"/>
    <p:sldId id="279" r:id="rId11"/>
    <p:sldId id="275" r:id="rId12"/>
    <p:sldId id="280" r:id="rId13"/>
    <p:sldId id="274" r:id="rId14"/>
    <p:sldId id="273" r:id="rId15"/>
    <p:sldId id="272" r:id="rId16"/>
    <p:sldId id="282" r:id="rId17"/>
    <p:sldId id="281" r:id="rId18"/>
    <p:sldId id="283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574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9EEE5-BA3B-4878-9C61-DEADAA21CB30}" type="datetimeFigureOut">
              <a:rPr lang="sr-Latn-CS" smtClean="0"/>
              <a:pPr/>
              <a:t>9.5.2015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3DFE1-4679-48A4-95A5-51690A43450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cover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Marija%201\Downloads\275,000_volt_air_blast_circuit_breaker_high_voltage_arc.avi" TargetMode="External"/><Relationship Id="rId6" Type="http://schemas.openxmlformats.org/officeDocument/2006/relationships/image" Target="http://www.upisi.me/images/logo-ucg-2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upisi.me/images/logo-ucg-2.jpg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1443835"/>
            <a:ext cx="8229600" cy="1143000"/>
          </a:xfrm>
        </p:spPr>
        <p:txBody>
          <a:bodyPr>
            <a:noAutofit/>
          </a:bodyPr>
          <a:lstStyle/>
          <a:p>
            <a:r>
              <a:rPr lang="sr-Latn-CS" sz="3600" b="1" dirty="0" smtClean="0">
                <a:solidFill>
                  <a:srgbClr val="339966"/>
                </a:solidFill>
                <a:latin typeface="Arial Narrow" pitchFamily="34" charset="0"/>
              </a:rPr>
              <a:t>Modelovanje električnog luka u visokonaponskim prekidačima</a:t>
            </a:r>
            <a:endParaRPr lang="sr-Latn-CS" sz="3600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8280" y="0"/>
            <a:ext cx="2055720" cy="130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3310" y="3123590"/>
            <a:ext cx="6260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Doc. Dr.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Vladan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Radulović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i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 Spec. Sc.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Marija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Mrdak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endParaRPr lang="sr-Latn-CS" sz="2400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7655" y="4192525"/>
            <a:ext cx="3359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339966"/>
                </a:solidFill>
                <a:latin typeface="Arial Narrow" pitchFamily="34" charset="0"/>
              </a:rPr>
              <a:t>Elektrotehni</a:t>
            </a:r>
            <a:r>
              <a:rPr lang="sr-Latn-CS" sz="2200" dirty="0" smtClean="0">
                <a:solidFill>
                  <a:srgbClr val="339966"/>
                </a:solidFill>
                <a:latin typeface="Arial Narrow" pitchFamily="34" charset="0"/>
              </a:rPr>
              <a:t>č</a:t>
            </a:r>
            <a:r>
              <a:rPr lang="en-US" sz="2200" dirty="0" err="1" smtClean="0">
                <a:solidFill>
                  <a:srgbClr val="339966"/>
                </a:solidFill>
                <a:latin typeface="Arial Narrow" pitchFamily="34" charset="0"/>
              </a:rPr>
              <a:t>ki</a:t>
            </a:r>
            <a:r>
              <a:rPr lang="en-US" sz="22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339966"/>
                </a:solidFill>
                <a:latin typeface="Arial Narrow" pitchFamily="34" charset="0"/>
              </a:rPr>
              <a:t>fakultet</a:t>
            </a:r>
            <a:endParaRPr lang="en-US" sz="22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ctr"/>
            <a:r>
              <a:rPr lang="en-US" sz="2200" dirty="0" err="1" smtClean="0">
                <a:solidFill>
                  <a:srgbClr val="339966"/>
                </a:solidFill>
                <a:latin typeface="Arial Narrow" pitchFamily="34" charset="0"/>
              </a:rPr>
              <a:t>Univerzitet</a:t>
            </a:r>
            <a:r>
              <a:rPr lang="en-US" sz="22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339966"/>
                </a:solidFill>
                <a:latin typeface="Arial Narrow" pitchFamily="34" charset="0"/>
              </a:rPr>
              <a:t>Crne</a:t>
            </a:r>
            <a:r>
              <a:rPr lang="en-US" sz="2200" dirty="0" smtClean="0">
                <a:solidFill>
                  <a:srgbClr val="339966"/>
                </a:solidFill>
                <a:latin typeface="Arial Narrow" pitchFamily="34" charset="0"/>
              </a:rPr>
              <a:t> Gore</a:t>
            </a:r>
            <a:endParaRPr lang="sr-Latn-C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2128720" y="6024985"/>
            <a:ext cx="595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bbb"/>
          <p:cNvPicPr>
            <a:picLocks noGrp="1" noChangeAspect="1" noChangeArrowheads="1"/>
          </p:cNvPicPr>
          <p:nvPr>
            <p:ph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976014" y="1244963"/>
            <a:ext cx="6413611" cy="4474612"/>
          </a:xfrm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mayr arc"/>
          <p:cNvPicPr>
            <a:picLocks noGrp="1" noChangeAspect="1" noChangeArrowheads="1"/>
          </p:cNvPicPr>
          <p:nvPr>
            <p:ph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808475" y="985720"/>
            <a:ext cx="2290575" cy="1374345"/>
          </a:xfrm>
        </p:spPr>
      </p:pic>
      <p:pic>
        <p:nvPicPr>
          <p:cNvPr id="10" name="Picture 15" descr="ubac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6015" y="2060576"/>
            <a:ext cx="6108200" cy="365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iovo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48965" y="2665475"/>
            <a:ext cx="3503065" cy="2067720"/>
          </a:xfrm>
        </p:spPr>
      </p:pic>
      <p:pic>
        <p:nvPicPr>
          <p:cNvPr id="10" name="Picture 8" descr="model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266591" y="1789505"/>
            <a:ext cx="4524680" cy="50684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70605" y="1138425"/>
            <a:ext cx="7177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339966"/>
                </a:solidFill>
                <a:latin typeface="Arial Narrow" pitchFamily="34" charset="0"/>
              </a:rPr>
              <a:t>Model luka može biti uključen u strujni krug na jednostavan način</a:t>
            </a:r>
            <a:endParaRPr lang="sr-Latn-CS" sz="2000" dirty="0">
              <a:solidFill>
                <a:srgbClr val="3399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strujaonetvoješem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43554" y="1596540"/>
            <a:ext cx="4123035" cy="3832077"/>
          </a:xfrm>
          <a:prstGeom prst="rect">
            <a:avLst/>
          </a:prstGeom>
        </p:spPr>
      </p:pic>
      <p:pic>
        <p:nvPicPr>
          <p:cNvPr id="10" name="Picture 7" descr="ubacinaponsvojesme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4572000" y="1596540"/>
            <a:ext cx="4141697" cy="3817625"/>
          </a:xfrm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670605" y="1291128"/>
            <a:ext cx="6863491" cy="442844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</a:rPr>
              <a:t>Cassiev model luka ima konstantan napon luka u intervalu visoke struje.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</a:rPr>
              <a:t>Mayrov model luka pokazuje rastući napon luka u trenutku prolaska struje kroz nulu.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</a:rPr>
              <a:t>Cassiev model luka ne uspijeva da prekine struju kratkog spoja dok Mayrov model luka uspijeva i pokazuje malu struju luka po prolasku kroz nultu vrijednost.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</a:endParaRPr>
          </a:p>
          <a:p>
            <a:pPr algn="just">
              <a:lnSpc>
                <a:spcPct val="90000"/>
              </a:lnSpc>
              <a:buNone/>
            </a:pPr>
            <a:endParaRPr lang="sr-Latn-CS" dirty="0" smtClean="0">
              <a:solidFill>
                <a:srgbClr val="339966"/>
              </a:solidFill>
            </a:endParaRPr>
          </a:p>
          <a:p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222195"/>
            <a:ext cx="5651000" cy="61082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339966"/>
                </a:solidFill>
                <a:latin typeface="Arial Narrow" pitchFamily="34" charset="0"/>
              </a:rPr>
              <a:t>Primjena</a:t>
            </a:r>
            <a:r>
              <a:rPr lang="en-US" sz="2800" dirty="0" smtClean="0">
                <a:solidFill>
                  <a:srgbClr val="339966"/>
                </a:solidFill>
                <a:latin typeface="Arial Narrow" pitchFamily="34" charset="0"/>
              </a:rPr>
              <a:t> AMB u </a:t>
            </a:r>
            <a:r>
              <a:rPr lang="en-US" sz="2800" dirty="0" err="1" smtClean="0">
                <a:solidFill>
                  <a:srgbClr val="339966"/>
                </a:solidFill>
                <a:latin typeface="Arial Narrow" pitchFamily="34" charset="0"/>
              </a:rPr>
              <a:t>realnom</a:t>
            </a:r>
            <a:r>
              <a:rPr lang="en-US" sz="28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339966"/>
                </a:solidFill>
                <a:latin typeface="Arial Narrow" pitchFamily="34" charset="0"/>
              </a:rPr>
              <a:t>sistemu</a:t>
            </a:r>
            <a:endParaRPr lang="sr-Latn-CS" sz="2800" u="sng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9" name="Picture 5" descr="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65195" y="833015"/>
            <a:ext cx="7177135" cy="6024986"/>
          </a:xfrm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NAPONNASREDINI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724705" y="1596540"/>
            <a:ext cx="4148253" cy="3970330"/>
          </a:xfrm>
        </p:spPr>
      </p:pic>
      <p:pic>
        <p:nvPicPr>
          <p:cNvPr id="10" name="Picture 8" descr="STRUJANASREDIN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48964" y="1596540"/>
            <a:ext cx="4123035" cy="39386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976015" y="1443836"/>
            <a:ext cx="6558080" cy="3817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Posmatra se slučaj kvara na sredini voda</a:t>
            </a:r>
          </a:p>
          <a:p>
            <a:pPr algn="just"/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/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/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Mayrov model luka ima konstantan napon luka dok Cassiev model luka pokazuje rastući napon luka u trenutku prolaska struje kroz nulu.</a:t>
            </a:r>
          </a:p>
          <a:p>
            <a:pPr algn="just"/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/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/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Cassiev model prekida struju kratkog spoja i pokazuje malu struju nakon prekida, Mayrov model to ne uspijeva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17900" y="1443836"/>
            <a:ext cx="7177135" cy="3817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58"/>
                </a:solidFill>
              </a:rPr>
              <a:t>                                        </a:t>
            </a:r>
            <a:r>
              <a:rPr lang="sr-Latn-CS" sz="3600" b="1" dirty="0" smtClean="0">
                <a:solidFill>
                  <a:srgbClr val="339966"/>
                </a:solidFill>
                <a:latin typeface="Arial Narrow" pitchFamily="34" charset="0"/>
              </a:rPr>
              <a:t>Zaključak</a:t>
            </a:r>
            <a:endParaRPr lang="en-US" sz="36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Električni luk je važna pojava koja određuje operacije visokonaponskog prekidača.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Upotreba alata za modelovanje i simulaciju može doprinijeti poboljšanju ovih uređaja, smanjiti potrebu za testiranjem i razvojem prototipa.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Kao rezultat simulacija dobijeni su oscilogrami koji su veoma korisni za proučavanje kompleksnih procesa prekidanja struje.</a:t>
            </a:r>
          </a:p>
          <a:p>
            <a:pPr>
              <a:buNone/>
            </a:pPr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818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9966"/>
                </a:solidFill>
                <a:latin typeface="Forte" pitchFamily="66" charset="0"/>
              </a:rPr>
              <a:t>HVALA NA PAŽNJI!</a:t>
            </a:r>
            <a:endParaRPr lang="sr-Latn-CS" dirty="0">
              <a:solidFill>
                <a:srgbClr val="339966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339966"/>
                </a:solidFill>
                <a:latin typeface="Arial Narrow" pitchFamily="34" charset="0"/>
              </a:rPr>
              <a:t>    </a:t>
            </a:r>
            <a:r>
              <a:rPr lang="en-US" sz="3600" b="1" dirty="0" err="1" smtClean="0">
                <a:solidFill>
                  <a:srgbClr val="339966"/>
                </a:solidFill>
                <a:latin typeface="Arial Narrow" pitchFamily="34" charset="0"/>
              </a:rPr>
              <a:t>Uvod</a:t>
            </a:r>
            <a:r>
              <a:rPr lang="en-US" sz="36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</a:p>
          <a:p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Električni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luk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    </a:t>
            </a:r>
            <a:r>
              <a:rPr lang="sr-Latn-RS" sz="2400" dirty="0" smtClean="0">
                <a:solidFill>
                  <a:srgbClr val="339966"/>
                </a:solidFill>
                <a:latin typeface="Arial Narrow" pitchFamily="34" charset="0"/>
              </a:rPr>
              <a:t>brojni fizički proces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i</a:t>
            </a:r>
            <a:r>
              <a:rPr lang="sr-Latn-RS" sz="2400" dirty="0" smtClean="0">
                <a:solidFill>
                  <a:srgbClr val="339966"/>
                </a:solidFill>
                <a:latin typeface="Arial Narrow" pitchFamily="34" charset="0"/>
              </a:rPr>
              <a:t> u kratkom vremenskom intervalu.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Matemati</a:t>
            </a:r>
            <a:r>
              <a:rPr lang="sr-Latn-RS" sz="2400" b="1" dirty="0" smtClean="0">
                <a:solidFill>
                  <a:srgbClr val="339966"/>
                </a:solidFill>
                <a:latin typeface="Arial Narrow" pitchFamily="34" charset="0"/>
              </a:rPr>
              <a:t>č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ka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interpretacija</a:t>
            </a: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   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komplikovana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pojava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se ne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može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uvijek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predvidjeti</a:t>
            </a: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Matemati</a:t>
            </a:r>
            <a:r>
              <a:rPr lang="sr-Latn-RS" sz="2400" b="1" dirty="0" smtClean="0">
                <a:solidFill>
                  <a:srgbClr val="339966"/>
                </a:solidFill>
                <a:latin typeface="Arial Narrow" pitchFamily="34" charset="0"/>
              </a:rPr>
              <a:t>č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ka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formulacija</a:t>
            </a: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    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prelaskom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u oblast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modelovanja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razli</a:t>
            </a:r>
            <a:r>
              <a:rPr lang="sr-Latn-RS" sz="2400" dirty="0" smtClean="0">
                <a:solidFill>
                  <a:srgbClr val="339966"/>
                </a:solidFill>
                <a:latin typeface="Arial Narrow" pitchFamily="34" charset="0"/>
              </a:rPr>
              <a:t>č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itih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stanja</a:t>
            </a: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Alati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za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simulaciju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električnog</a:t>
            </a: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339966"/>
                </a:solidFill>
                <a:latin typeface="Arial Narrow" pitchFamily="34" charset="0"/>
              </a:rPr>
              <a:t>luka</a:t>
            </a: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    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posmatranje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ponašanja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fizičkih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veličina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nemoguće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mjerenjima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I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laboratorijskim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testiranjima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339966"/>
                </a:solidFill>
                <a:latin typeface="Arial Narrow" pitchFamily="34" charset="0"/>
              </a:rPr>
              <a:t>     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endParaRPr lang="sr-Latn-C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12490" y="374900"/>
            <a:ext cx="8229600" cy="5321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>
                <a:solidFill>
                  <a:schemeClr val="accent3"/>
                </a:solidFill>
              </a:rPr>
              <a:t>Modelovanje</a:t>
            </a:r>
            <a:r>
              <a:rPr lang="en-US" sz="1900" dirty="0" smtClean="0">
                <a:solidFill>
                  <a:schemeClr val="accent3"/>
                </a:solidFill>
              </a:rPr>
              <a:t> </a:t>
            </a:r>
            <a:r>
              <a:rPr lang="en-US" sz="1900" dirty="0" err="1" smtClean="0">
                <a:solidFill>
                  <a:schemeClr val="accent3"/>
                </a:solidFill>
              </a:rPr>
              <a:t>električnog</a:t>
            </a:r>
            <a:r>
              <a:rPr lang="en-US" sz="1900" dirty="0" smtClean="0">
                <a:solidFill>
                  <a:schemeClr val="accent3"/>
                </a:solidFill>
              </a:rPr>
              <a:t> </a:t>
            </a:r>
            <a:r>
              <a:rPr lang="en-US" sz="1900" dirty="0" err="1" smtClean="0">
                <a:solidFill>
                  <a:schemeClr val="accent3"/>
                </a:solidFill>
              </a:rPr>
              <a:t>luka</a:t>
            </a:r>
            <a:r>
              <a:rPr lang="en-US" sz="1900" dirty="0" smtClean="0">
                <a:solidFill>
                  <a:schemeClr val="accent3"/>
                </a:solidFill>
              </a:rPr>
              <a:t> u </a:t>
            </a:r>
            <a:r>
              <a:rPr lang="en-US" sz="1900" dirty="0" err="1" smtClean="0">
                <a:solidFill>
                  <a:schemeClr val="accent3"/>
                </a:solidFill>
              </a:rPr>
              <a:t>visokonaponskim</a:t>
            </a:r>
            <a:r>
              <a:rPr lang="en-US" sz="1900" dirty="0" smtClean="0">
                <a:solidFill>
                  <a:schemeClr val="accent3"/>
                </a:solidFill>
              </a:rPr>
              <a:t> </a:t>
            </a:r>
            <a:r>
              <a:rPr lang="en-US" sz="1900" dirty="0" err="1" smtClean="0">
                <a:solidFill>
                  <a:schemeClr val="accent3"/>
                </a:solidFill>
              </a:rPr>
              <a:t>prekidačima</a:t>
            </a:r>
            <a:r>
              <a:rPr lang="en-US" sz="1900" u="sng" dirty="0" smtClean="0">
                <a:solidFill>
                  <a:schemeClr val="accent3"/>
                </a:solidFill>
              </a:rPr>
              <a:t/>
            </a:r>
            <a:br>
              <a:rPr lang="en-US" sz="1900" u="sng" dirty="0" smtClean="0">
                <a:solidFill>
                  <a:schemeClr val="accent3"/>
                </a:solidFill>
              </a:rPr>
            </a:br>
            <a:r>
              <a:rPr lang="en-US" sz="1900" u="sng" dirty="0" smtClean="0">
                <a:solidFill>
                  <a:schemeClr val="accent3"/>
                </a:solidFill>
              </a:rPr>
              <a:t>Doc. dr. </a:t>
            </a:r>
            <a:r>
              <a:rPr lang="en-US" sz="1900" u="sng" dirty="0" err="1" smtClean="0">
                <a:solidFill>
                  <a:schemeClr val="accent3"/>
                </a:solidFill>
              </a:rPr>
              <a:t>Vladan</a:t>
            </a:r>
            <a:r>
              <a:rPr lang="en-US" sz="1900" u="sng" dirty="0" smtClean="0">
                <a:solidFill>
                  <a:schemeClr val="accent3"/>
                </a:solidFill>
              </a:rPr>
              <a:t> </a:t>
            </a:r>
            <a:r>
              <a:rPr lang="en-US" sz="1900" u="sng" dirty="0" err="1" smtClean="0">
                <a:solidFill>
                  <a:schemeClr val="accent3"/>
                </a:solidFill>
              </a:rPr>
              <a:t>Radulović</a:t>
            </a:r>
            <a:r>
              <a:rPr lang="en-US" sz="1900" u="sng" dirty="0" smtClean="0">
                <a:solidFill>
                  <a:schemeClr val="accent3"/>
                </a:solidFill>
              </a:rPr>
              <a:t>, Spec. Sc. </a:t>
            </a:r>
            <a:r>
              <a:rPr lang="en-US" sz="1900" u="sng" dirty="0" err="1" smtClean="0">
                <a:solidFill>
                  <a:schemeClr val="accent3"/>
                </a:solidFill>
              </a:rPr>
              <a:t>Marija</a:t>
            </a:r>
            <a:r>
              <a:rPr lang="en-US" sz="1900" u="sng" dirty="0" smtClean="0">
                <a:solidFill>
                  <a:schemeClr val="accent3"/>
                </a:solidFill>
              </a:rPr>
              <a:t> </a:t>
            </a:r>
            <a:r>
              <a:rPr lang="en-US" sz="1900" u="sng" dirty="0" err="1" smtClean="0">
                <a:solidFill>
                  <a:schemeClr val="accent3"/>
                </a:solidFill>
              </a:rPr>
              <a:t>Mrdak</a:t>
            </a:r>
            <a:r>
              <a:rPr lang="en-US" sz="1900" u="sng" dirty="0" smtClean="0">
                <a:solidFill>
                  <a:schemeClr val="accent3"/>
                </a:solidFill>
              </a:rPr>
              <a:t>        </a:t>
            </a:r>
            <a:endParaRPr lang="sr-Latn-CS" sz="1900" u="sng" dirty="0">
              <a:solidFill>
                <a:schemeClr val="accent3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670605" y="1901950"/>
            <a:ext cx="2901395" cy="639762"/>
          </a:xfrm>
        </p:spPr>
        <p:txBody>
          <a:bodyPr/>
          <a:lstStyle/>
          <a:p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   U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radu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prikazani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:</a:t>
            </a:r>
            <a:endParaRPr lang="sr-Latn-C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365195" y="2512770"/>
            <a:ext cx="3512215" cy="30350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             </a:t>
            </a:r>
          </a:p>
          <a:p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Fizičke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karakteristike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luka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Načini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modelovanja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luka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Karakteristike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modela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Načini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njihove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primjene</a:t>
            </a:r>
            <a:endParaRPr lang="en-US" sz="24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Značaj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pri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izradi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prekidača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   (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samom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prekidanju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339966"/>
                </a:solidFill>
                <a:latin typeface="Arial Narrow" pitchFamily="34" charset="0"/>
              </a:rPr>
              <a:t>struje</a:t>
            </a:r>
            <a:r>
              <a:rPr lang="en-US" sz="2400" dirty="0" smtClean="0">
                <a:solidFill>
                  <a:srgbClr val="339966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199290" y="1882907"/>
            <a:ext cx="3801155" cy="639762"/>
          </a:xfrm>
        </p:spPr>
        <p:txBody>
          <a:bodyPr/>
          <a:lstStyle/>
          <a:p>
            <a:r>
              <a:rPr lang="en-US" dirty="0" smtClean="0">
                <a:solidFill>
                  <a:srgbClr val="339966"/>
                </a:solidFill>
              </a:rPr>
              <a:t>               </a:t>
            </a:r>
            <a:r>
              <a:rPr lang="en-US" dirty="0" err="1" smtClean="0">
                <a:solidFill>
                  <a:srgbClr val="339966"/>
                </a:solidFill>
              </a:rPr>
              <a:t>Cilj</a:t>
            </a:r>
            <a:r>
              <a:rPr lang="en-US" dirty="0" smtClean="0">
                <a:solidFill>
                  <a:srgbClr val="339966"/>
                </a:solidFill>
              </a:rPr>
              <a:t> :</a:t>
            </a:r>
            <a:endParaRPr lang="sr-Latn-CS" dirty="0">
              <a:solidFill>
                <a:srgbClr val="339966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7410" y="2512770"/>
            <a:ext cx="3801155" cy="303505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Opisivanje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pojave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električnog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luka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kod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VN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prekidača</a:t>
            </a:r>
            <a:endParaRPr lang="en-U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Specifikacija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matematičke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fizičke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i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softverske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potrebe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vezane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za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modelovanje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I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simulaciju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el.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luka</a:t>
            </a:r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493915" y="6177690"/>
            <a:ext cx="5650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sz="1600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sz="1600" b="1" dirty="0" smtClean="0">
                <a:solidFill>
                  <a:srgbClr val="339966"/>
                </a:solidFill>
                <a:latin typeface="Arial Narrow" pitchFamily="34" charset="0"/>
              </a:rPr>
              <a:t> CG KO CIGRE, 11-15 </a:t>
            </a:r>
            <a:r>
              <a:rPr lang="en-US" sz="1600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sz="1600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sz="1600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sz="1600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59785" y="374900"/>
            <a:ext cx="8229600" cy="5846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>
                <a:solidFill>
                  <a:srgbClr val="7ABC32"/>
                </a:solidFill>
              </a:rPr>
              <a:t>Modelovanje</a:t>
            </a:r>
            <a:r>
              <a:rPr lang="en-US" sz="1900" dirty="0" smtClean="0">
                <a:solidFill>
                  <a:srgbClr val="7ABC32"/>
                </a:solidFill>
              </a:rPr>
              <a:t> </a:t>
            </a:r>
            <a:r>
              <a:rPr lang="en-US" sz="1900" dirty="0" err="1" smtClean="0">
                <a:solidFill>
                  <a:srgbClr val="7ABC32"/>
                </a:solidFill>
              </a:rPr>
              <a:t>električnog</a:t>
            </a:r>
            <a:r>
              <a:rPr lang="en-US" sz="1900" dirty="0" smtClean="0">
                <a:solidFill>
                  <a:srgbClr val="7ABC32"/>
                </a:solidFill>
              </a:rPr>
              <a:t> </a:t>
            </a:r>
            <a:r>
              <a:rPr lang="en-US" sz="1900" dirty="0" err="1" smtClean="0">
                <a:solidFill>
                  <a:srgbClr val="7ABC32"/>
                </a:solidFill>
              </a:rPr>
              <a:t>luka</a:t>
            </a:r>
            <a:r>
              <a:rPr lang="en-US" sz="1900" dirty="0" smtClean="0">
                <a:solidFill>
                  <a:srgbClr val="7ABC32"/>
                </a:solidFill>
              </a:rPr>
              <a:t> u </a:t>
            </a:r>
            <a:r>
              <a:rPr lang="en-US" sz="1900" dirty="0" err="1" smtClean="0">
                <a:solidFill>
                  <a:srgbClr val="7ABC32"/>
                </a:solidFill>
              </a:rPr>
              <a:t>visokonaponskim</a:t>
            </a:r>
            <a:r>
              <a:rPr lang="en-US" sz="1900" dirty="0" smtClean="0">
                <a:solidFill>
                  <a:srgbClr val="7ABC32"/>
                </a:solidFill>
              </a:rPr>
              <a:t> </a:t>
            </a:r>
            <a:r>
              <a:rPr lang="en-US" sz="1900" dirty="0" err="1" smtClean="0">
                <a:solidFill>
                  <a:srgbClr val="7ABC32"/>
                </a:solidFill>
              </a:rPr>
              <a:t>prekidačima</a:t>
            </a:r>
            <a:r>
              <a:rPr lang="en-US" sz="1900" u="sng" dirty="0" smtClean="0">
                <a:solidFill>
                  <a:srgbClr val="7ABC32"/>
                </a:solidFill>
              </a:rPr>
              <a:t/>
            </a:r>
            <a:br>
              <a:rPr lang="en-US" sz="1900" u="sng" dirty="0" smtClean="0">
                <a:solidFill>
                  <a:srgbClr val="7ABC32"/>
                </a:solidFill>
              </a:rPr>
            </a:br>
            <a:r>
              <a:rPr lang="en-US" sz="1900" u="sng" dirty="0" smtClean="0">
                <a:solidFill>
                  <a:srgbClr val="7ABC32"/>
                </a:solidFill>
              </a:rPr>
              <a:t>Doc. dr. </a:t>
            </a:r>
            <a:r>
              <a:rPr lang="en-US" sz="1900" u="sng" dirty="0" err="1" smtClean="0">
                <a:solidFill>
                  <a:srgbClr val="7ABC32"/>
                </a:solidFill>
              </a:rPr>
              <a:t>Vladan</a:t>
            </a:r>
            <a:r>
              <a:rPr lang="en-US" sz="1900" u="sng" dirty="0" smtClean="0">
                <a:solidFill>
                  <a:srgbClr val="7ABC32"/>
                </a:solidFill>
              </a:rPr>
              <a:t> </a:t>
            </a:r>
            <a:r>
              <a:rPr lang="en-US" sz="1900" u="sng" dirty="0" err="1" smtClean="0">
                <a:solidFill>
                  <a:srgbClr val="7ABC32"/>
                </a:solidFill>
              </a:rPr>
              <a:t>Radulović</a:t>
            </a:r>
            <a:r>
              <a:rPr lang="en-US" sz="1900" u="sng" dirty="0" smtClean="0">
                <a:solidFill>
                  <a:srgbClr val="7ABC32"/>
                </a:solidFill>
              </a:rPr>
              <a:t>, Spec. Sc. </a:t>
            </a:r>
            <a:r>
              <a:rPr lang="en-US" sz="1900" u="sng" dirty="0" err="1" smtClean="0">
                <a:solidFill>
                  <a:srgbClr val="7ABC32"/>
                </a:solidFill>
              </a:rPr>
              <a:t>Marija</a:t>
            </a:r>
            <a:r>
              <a:rPr lang="en-US" sz="1900" u="sng" dirty="0" smtClean="0">
                <a:solidFill>
                  <a:srgbClr val="7ABC32"/>
                </a:solidFill>
              </a:rPr>
              <a:t> </a:t>
            </a:r>
            <a:r>
              <a:rPr lang="en-US" sz="1900" u="sng" dirty="0" err="1" smtClean="0">
                <a:solidFill>
                  <a:srgbClr val="7ABC32"/>
                </a:solidFill>
              </a:rPr>
              <a:t>Mrdak</a:t>
            </a:r>
            <a:r>
              <a:rPr lang="en-US" sz="1900" u="sng" dirty="0" smtClean="0">
                <a:solidFill>
                  <a:srgbClr val="7ABC32"/>
                </a:solidFill>
              </a:rPr>
              <a:t>        </a:t>
            </a:r>
            <a:endParaRPr lang="sr-Latn-CS" sz="1900" u="sng" dirty="0">
              <a:solidFill>
                <a:srgbClr val="7ABC3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724705" y="159654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600" dirty="0" smtClean="0">
                <a:solidFill>
                  <a:srgbClr val="000058"/>
                </a:solidFill>
                <a:latin typeface="Arial Narrow" pitchFamily="34" charset="0"/>
              </a:rPr>
              <a:t>    </a:t>
            </a:r>
            <a:r>
              <a:rPr lang="sr-Latn-CS" sz="2600" dirty="0" smtClean="0">
                <a:solidFill>
                  <a:srgbClr val="339966"/>
                </a:solidFill>
                <a:latin typeface="Arial Narrow" pitchFamily="34" charset="0"/>
              </a:rPr>
              <a:t>Način nastanka luka:</a:t>
            </a:r>
          </a:p>
          <a:p>
            <a:pPr algn="ctr">
              <a:buFontTx/>
              <a:buNone/>
            </a:pPr>
            <a:r>
              <a:rPr lang="sr-Latn-CS" sz="2600" dirty="0" smtClean="0">
                <a:solidFill>
                  <a:srgbClr val="339966"/>
                </a:solidFill>
                <a:latin typeface="Arial Narrow" pitchFamily="34" charset="0"/>
              </a:rPr>
              <a:t>   -</a:t>
            </a:r>
            <a:r>
              <a:rPr lang="sr-Latn-CS" sz="2600" dirty="0" smtClean="0">
                <a:solidFill>
                  <a:srgbClr val="000058"/>
                </a:solidFill>
                <a:latin typeface="Arial Narrow" pitchFamily="34" charset="0"/>
              </a:rPr>
              <a:t> </a:t>
            </a:r>
            <a:r>
              <a:rPr lang="sr-Latn-CS" sz="1800" dirty="0" smtClean="0">
                <a:solidFill>
                  <a:srgbClr val="339966"/>
                </a:solidFill>
                <a:latin typeface="Arial Narrow" pitchFamily="34" charset="0"/>
              </a:rPr>
              <a:t>U trenutku rastavljanja kontakata, ugrije se njihov metal i dolazi do njegovog topljenja i isparavanja</a:t>
            </a:r>
          </a:p>
          <a:p>
            <a:pPr algn="ctr">
              <a:buFontTx/>
              <a:buNone/>
            </a:pPr>
            <a:r>
              <a:rPr lang="sr-Latn-CS" sz="1800" dirty="0" smtClean="0">
                <a:solidFill>
                  <a:srgbClr val="339966"/>
                </a:solidFill>
                <a:latin typeface="Arial Narrow" pitchFamily="34" charset="0"/>
              </a:rPr>
              <a:t>   - Prostor među kontaktima postaje vodljiv za struju,, ona nastavlja proticati.</a:t>
            </a:r>
          </a:p>
          <a:p>
            <a:pPr algn="ctr">
              <a:buFontTx/>
              <a:buNone/>
            </a:pPr>
            <a:r>
              <a:rPr lang="sr-Latn-CS" sz="1800" dirty="0" smtClean="0">
                <a:solidFill>
                  <a:srgbClr val="339966"/>
                </a:solidFill>
                <a:latin typeface="Arial Narrow" pitchFamily="34" charset="0"/>
              </a:rPr>
              <a:t>      -Usljed</a:t>
            </a:r>
            <a:r>
              <a:rPr lang="en-US" sz="1800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sr-Latn-CS" sz="1800" dirty="0" smtClean="0">
                <a:solidFill>
                  <a:srgbClr val="339966"/>
                </a:solidFill>
                <a:latin typeface="Arial Narrow" pitchFamily="34" charset="0"/>
              </a:rPr>
              <a:t>visokih temperatura raste provodnost.</a:t>
            </a:r>
          </a:p>
          <a:p>
            <a:pPr algn="ctr">
              <a:buFontTx/>
              <a:buNone/>
            </a:pPr>
            <a:r>
              <a:rPr lang="sr-Latn-CS" sz="1800" dirty="0" smtClean="0">
                <a:solidFill>
                  <a:srgbClr val="339966"/>
                </a:solidFill>
                <a:latin typeface="Arial Narrow" pitchFamily="34" charset="0"/>
              </a:rPr>
              <a:t>      - Plazma kanal biva uspostavljen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339966"/>
                </a:solidFill>
              </a:rPr>
              <a:t>   </a:t>
            </a: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Za gašenje luka potrebno</a:t>
            </a:r>
            <a:r>
              <a:rPr lang="sr-Latn-CS" sz="3200" dirty="0" smtClean="0">
                <a:solidFill>
                  <a:srgbClr val="339966"/>
                </a:solidFill>
                <a:latin typeface="Arial Narrow" pitchFamily="34" charset="0"/>
              </a:rPr>
              <a:t>:</a:t>
            </a:r>
          </a:p>
          <a:p>
            <a:pPr algn="ctr">
              <a:buFontTx/>
              <a:buNone/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  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 -</a:t>
            </a:r>
            <a:r>
              <a:rPr lang="sr-Latn-CS" sz="2100" dirty="0" smtClean="0">
                <a:solidFill>
                  <a:srgbClr val="339966"/>
                </a:solidFill>
                <a:latin typeface="Arial Narrow" pitchFamily="34" charset="0"/>
              </a:rPr>
              <a:t>Vrlo brzo povećati razmak među kontaktima</a:t>
            </a:r>
          </a:p>
          <a:p>
            <a:pPr algn="ctr">
              <a:buFontTx/>
              <a:buNone/>
            </a:pPr>
            <a:r>
              <a:rPr lang="en-US" sz="2100" dirty="0" smtClean="0">
                <a:solidFill>
                  <a:srgbClr val="339966"/>
                </a:solidFill>
                <a:latin typeface="Arial Narrow" pitchFamily="34" charset="0"/>
              </a:rPr>
              <a:t>     -</a:t>
            </a:r>
            <a:r>
              <a:rPr lang="sr-Latn-CS" sz="2100" dirty="0" smtClean="0">
                <a:solidFill>
                  <a:srgbClr val="339966"/>
                </a:solidFill>
                <a:latin typeface="Arial Narrow" pitchFamily="34" charset="0"/>
              </a:rPr>
              <a:t>Smanjiti presjek luka (povećanje pada napona)</a:t>
            </a:r>
          </a:p>
          <a:p>
            <a:pPr algn="ctr">
              <a:buFontTx/>
              <a:buNone/>
            </a:pPr>
            <a:r>
              <a:rPr lang="en-US" sz="2100" dirty="0" smtClean="0">
                <a:solidFill>
                  <a:srgbClr val="339966"/>
                </a:solidFill>
                <a:latin typeface="Arial Narrow" pitchFamily="34" charset="0"/>
              </a:rPr>
              <a:t>     - </a:t>
            </a:r>
            <a:r>
              <a:rPr lang="sr-Latn-CS" sz="2100" dirty="0" smtClean="0">
                <a:solidFill>
                  <a:srgbClr val="339966"/>
                </a:solidFill>
                <a:latin typeface="Arial Narrow" pitchFamily="34" charset="0"/>
              </a:rPr>
              <a:t>Osigurati intezivno odvođenje toplote</a:t>
            </a:r>
          </a:p>
          <a:p>
            <a:pPr>
              <a:buNone/>
            </a:pPr>
            <a:endParaRPr lang="sr-Latn-CS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275,000_volt_air_blast_circuit_breaker_high_voltage_arc.avi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90500" y="213787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    </a:t>
            </a:r>
            <a:r>
              <a:rPr lang="en-US" sz="3300" b="1" dirty="0" err="1" smtClean="0">
                <a:solidFill>
                  <a:srgbClr val="339966"/>
                </a:solidFill>
                <a:latin typeface="Arial Narrow" pitchFamily="34" charset="0"/>
              </a:rPr>
              <a:t>Modeli</a:t>
            </a:r>
            <a:r>
              <a:rPr lang="en-US" sz="33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rgbClr val="339966"/>
                </a:solidFill>
                <a:latin typeface="Arial Narrow" pitchFamily="34" charset="0"/>
              </a:rPr>
              <a:t>elektri</a:t>
            </a:r>
            <a:r>
              <a:rPr lang="sr-Latn-CS" sz="3300" b="1" dirty="0" smtClean="0">
                <a:solidFill>
                  <a:srgbClr val="339966"/>
                </a:solidFill>
                <a:latin typeface="Arial Narrow" pitchFamily="34" charset="0"/>
              </a:rPr>
              <a:t>č</a:t>
            </a:r>
            <a:r>
              <a:rPr lang="en-US" sz="3300" b="1" dirty="0" err="1" smtClean="0">
                <a:solidFill>
                  <a:srgbClr val="339966"/>
                </a:solidFill>
                <a:latin typeface="Arial Narrow" pitchFamily="34" charset="0"/>
              </a:rPr>
              <a:t>nog</a:t>
            </a:r>
            <a:r>
              <a:rPr lang="en-US" sz="33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rgbClr val="339966"/>
                </a:solidFill>
                <a:latin typeface="Arial Narrow" pitchFamily="34" charset="0"/>
              </a:rPr>
              <a:t>luka</a:t>
            </a:r>
            <a:endParaRPr lang="en-US" sz="33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sz="2400" dirty="0" smtClean="0">
                <a:solidFill>
                  <a:srgbClr val="339966"/>
                </a:solidFill>
                <a:latin typeface="Arial Narrow" pitchFamily="34" charset="0"/>
              </a:rPr>
              <a:t>Omogućavaju analizu vremenskih promjena  fizičkih veličina koje je u laboratorijama teško mjeriti.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>
                <a:solidFill>
                  <a:srgbClr val="339966"/>
                </a:solidFill>
                <a:latin typeface="Arial Narrow" pitchFamily="34" charset="0"/>
              </a:rPr>
              <a:t>Tip modela koji će biti primijenjen zavisi od svrhe simulacije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Tri glavne grupe modela električnog luka: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CS" sz="3200" dirty="0" smtClean="0">
                <a:solidFill>
                  <a:srgbClr val="339966"/>
                </a:solidFill>
                <a:latin typeface="Arial Narrow" pitchFamily="34" charset="0"/>
              </a:rPr>
              <a:t>   </a:t>
            </a:r>
            <a:r>
              <a:rPr lang="sr-Latn-CS" sz="2400" dirty="0" smtClean="0">
                <a:solidFill>
                  <a:srgbClr val="339966"/>
                </a:solidFill>
                <a:latin typeface="Arial Narrow" pitchFamily="34" charset="0"/>
              </a:rPr>
              <a:t>- Fizički modeli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CS" sz="2400" dirty="0" smtClean="0">
                <a:solidFill>
                  <a:srgbClr val="339966"/>
                </a:solidFill>
                <a:latin typeface="Arial Narrow" pitchFamily="34" charset="0"/>
              </a:rPr>
              <a:t>    - Modeli zasnovani na graficima i dijagramima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CS" sz="2400" dirty="0" smtClean="0">
                <a:solidFill>
                  <a:srgbClr val="339966"/>
                </a:solidFill>
                <a:latin typeface="Arial Narrow" pitchFamily="34" charset="0"/>
              </a:rPr>
              <a:t>    - Modeli crne kutije (“black-box” modeli)</a:t>
            </a:r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2757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dirty="0" smtClean="0">
              <a:solidFill>
                <a:srgbClr val="000058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58"/>
                </a:solidFill>
              </a:rPr>
              <a:t>     </a:t>
            </a:r>
            <a:r>
              <a:rPr lang="sr-Latn-CS" sz="3300" b="1" dirty="0" smtClean="0">
                <a:solidFill>
                  <a:srgbClr val="339966"/>
                </a:solidFill>
                <a:latin typeface="Arial Narrow" pitchFamily="34" charset="0"/>
              </a:rPr>
              <a:t>Fizički modeli</a:t>
            </a:r>
            <a:endParaRPr lang="en-US" sz="33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58"/>
              </a:solidFill>
            </a:endParaRP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Podrobno obuhvataju sve fizičke procese koji se dešavaju za vrijeme gorjenja luka</a:t>
            </a: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.</a:t>
            </a: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Korišćeni pri konstrukciji </a:t>
            </a: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prekidač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a</a:t>
            </a:r>
          </a:p>
          <a:p>
            <a:pPr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sr-Latn-CS" b="1" dirty="0" smtClean="0">
                <a:solidFill>
                  <a:srgbClr val="339966"/>
                </a:solidFill>
                <a:latin typeface="Arial Narrow" pitchFamily="34" charset="0"/>
              </a:rPr>
              <a:t>Modeli zasnovani na graficima i dijagramima</a:t>
            </a:r>
            <a:endParaRPr lang="en-US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Procjena međudjelovanja luk-kontura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analiza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339966"/>
                </a:solidFill>
                <a:latin typeface="Arial Narrow" pitchFamily="34" charset="0"/>
              </a:rPr>
              <a:t>po</a:t>
            </a: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našanja prekidača na mreži</a:t>
            </a:r>
            <a:r>
              <a:rPr lang="en-US" dirty="0" smtClean="0">
                <a:solidFill>
                  <a:srgbClr val="339966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Softverski alati za njihovo implementiranje još ne postoje.</a:t>
            </a:r>
          </a:p>
          <a:p>
            <a:pPr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dirty="0" smtClean="0">
              <a:solidFill>
                <a:srgbClr val="000058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58"/>
                </a:solidFill>
              </a:rPr>
              <a:t>     </a:t>
            </a:r>
            <a:r>
              <a:rPr lang="sr-Latn-CS" sz="3300" b="1" dirty="0" smtClean="0">
                <a:solidFill>
                  <a:srgbClr val="339966"/>
                </a:solidFill>
                <a:latin typeface="Arial Narrow" pitchFamily="34" charset="0"/>
              </a:rPr>
              <a:t>Black-box modeli</a:t>
            </a:r>
            <a:endParaRPr lang="en-US" sz="3300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solidFill>
                <a:srgbClr val="000058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Black-box modeli-matematičke formule koje opisuju električne osobine luka.</a:t>
            </a:r>
          </a:p>
          <a:p>
            <a:pPr>
              <a:lnSpc>
                <a:spcPct val="80000"/>
              </a:lnSpc>
              <a:buNone/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Svrha - predviđanje ponašanja prekidača pod različitim uslovima.</a:t>
            </a:r>
          </a:p>
          <a:p>
            <a:pPr>
              <a:lnSpc>
                <a:spcPct val="8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Razlikuju se po tipu funkcijske zavisnosti </a:t>
            </a: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parametara</a:t>
            </a: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670604" y="1443836"/>
            <a:ext cx="7177135" cy="3817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sz="3600" b="1" dirty="0" err="1" smtClean="0">
                <a:solidFill>
                  <a:srgbClr val="339966"/>
                </a:solidFill>
                <a:latin typeface="Arial Narrow" pitchFamily="34" charset="0"/>
              </a:rPr>
              <a:t>Softverski</a:t>
            </a:r>
            <a:r>
              <a:rPr lang="en-US" sz="3600" b="1" dirty="0" smtClean="0">
                <a:solidFill>
                  <a:srgbClr val="339966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339966"/>
                </a:solidFill>
                <a:latin typeface="Arial Narrow" pitchFamily="34" charset="0"/>
              </a:rPr>
              <a:t>alati</a:t>
            </a:r>
            <a:endParaRPr lang="en-US" sz="36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Različiti softverski alati mogu biti primijenjeni za simuliranje ponašanja električnog luka.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Što se tiče black-box modela najčešće korišćeni softveri su: ATP/EMTP i MATLAB/Simulink</a:t>
            </a: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endParaRPr lang="sr-Latn-CS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Latn-CS" dirty="0" smtClean="0">
                <a:solidFill>
                  <a:srgbClr val="339966"/>
                </a:solidFill>
                <a:latin typeface="Arial Narrow" pitchFamily="34" charset="0"/>
              </a:rPr>
              <a:t>Analiza EES u vremenskom domenu rješavanjem diferencijalnih jednačina (koje predstavljaju ponašanje određenih komponenti).</a:t>
            </a:r>
          </a:p>
          <a:p>
            <a:pPr>
              <a:buNone/>
            </a:pP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CG KO CIG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015" y="5719575"/>
            <a:ext cx="1444900" cy="91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50360" y="6024985"/>
            <a:ext cx="565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IV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savjetovanje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CG KO CIGRE,  11-15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maj</a:t>
            </a:r>
            <a:r>
              <a:rPr lang="en-US" b="1" dirty="0" smtClean="0">
                <a:solidFill>
                  <a:srgbClr val="339966"/>
                </a:solidFill>
                <a:latin typeface="Arial Narrow" pitchFamily="34" charset="0"/>
              </a:rPr>
              <a:t> 2015, </a:t>
            </a:r>
            <a:r>
              <a:rPr lang="en-US" b="1" dirty="0" err="1" smtClean="0">
                <a:solidFill>
                  <a:srgbClr val="339966"/>
                </a:solidFill>
                <a:latin typeface="Arial Narrow" pitchFamily="34" charset="0"/>
              </a:rPr>
              <a:t>Igalo</a:t>
            </a:r>
            <a:endParaRPr lang="sr-Latn-CS" b="1" dirty="0">
              <a:solidFill>
                <a:srgbClr val="339966"/>
              </a:solidFill>
              <a:latin typeface="Arial Narrow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4130" y="374900"/>
            <a:ext cx="56510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00" dirty="0" err="1" smtClean="0"/>
              <a:t>Modelovanje</a:t>
            </a:r>
            <a:r>
              <a:rPr lang="en-US" sz="1900" dirty="0" smtClean="0"/>
              <a:t> </a:t>
            </a:r>
            <a:r>
              <a:rPr lang="en-US" sz="1900" dirty="0" err="1" smtClean="0"/>
              <a:t>električnog</a:t>
            </a:r>
            <a:r>
              <a:rPr lang="en-US" sz="1900" dirty="0" smtClean="0"/>
              <a:t> </a:t>
            </a:r>
            <a:r>
              <a:rPr lang="en-US" sz="1900" dirty="0" err="1" smtClean="0"/>
              <a:t>luka</a:t>
            </a:r>
            <a:r>
              <a:rPr lang="en-US" sz="1900" dirty="0" smtClean="0"/>
              <a:t> u </a:t>
            </a:r>
            <a:r>
              <a:rPr lang="en-US" sz="1900" dirty="0" err="1" smtClean="0"/>
              <a:t>visokonaponskim</a:t>
            </a:r>
            <a:r>
              <a:rPr lang="en-US" sz="1900" dirty="0" smtClean="0"/>
              <a:t> </a:t>
            </a:r>
            <a:r>
              <a:rPr lang="en-US" sz="1900" dirty="0" err="1" smtClean="0"/>
              <a:t>prekidačima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u="sng" dirty="0" smtClean="0"/>
              <a:t>Doc. dr. </a:t>
            </a:r>
            <a:r>
              <a:rPr lang="en-US" sz="1900" u="sng" dirty="0" err="1" smtClean="0"/>
              <a:t>Vladan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Radulović</a:t>
            </a:r>
            <a:r>
              <a:rPr lang="en-US" sz="1900" u="sng" dirty="0" smtClean="0"/>
              <a:t>, Spec. Sc. </a:t>
            </a:r>
            <a:r>
              <a:rPr lang="en-US" sz="1900" u="sng" dirty="0" err="1" smtClean="0"/>
              <a:t>Marija</a:t>
            </a:r>
            <a:r>
              <a:rPr lang="en-US" sz="1900" u="sng" dirty="0" smtClean="0"/>
              <a:t> </a:t>
            </a:r>
            <a:r>
              <a:rPr lang="en-US" sz="1900" u="sng" dirty="0" err="1" smtClean="0"/>
              <a:t>Mrdak</a:t>
            </a:r>
            <a:r>
              <a:rPr lang="en-US" sz="1900" u="sng" dirty="0" smtClean="0"/>
              <a:t>        </a:t>
            </a:r>
            <a:endParaRPr lang="sr-Latn-CS" sz="1900" u="sng" dirty="0"/>
          </a:p>
        </p:txBody>
      </p:sp>
      <p:pic>
        <p:nvPicPr>
          <p:cNvPr id="1026" name="il_fi" descr="Description: http://www.upisi.me/images/logo-ucg-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084215" y="222195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670605" y="1443836"/>
            <a:ext cx="7024430" cy="38176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sr-Latn-CS" sz="3600" b="1" dirty="0" smtClean="0">
                <a:solidFill>
                  <a:srgbClr val="339966"/>
                </a:solidFill>
                <a:latin typeface="Arial Narrow" pitchFamily="34" charset="0"/>
              </a:rPr>
              <a:t>AMB (Arc Model Blockset)</a:t>
            </a:r>
            <a:endParaRPr lang="en-US" sz="36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339966"/>
              </a:solidFill>
              <a:latin typeface="Arial Narrow" pitchFamily="34" charset="0"/>
            </a:endParaRPr>
          </a:p>
          <a:p>
            <a:pPr algn="just"/>
            <a:r>
              <a:rPr lang="sr-Latn-CS" dirty="0" smtClean="0">
                <a:solidFill>
                  <a:srgbClr val="339966"/>
                </a:solidFill>
              </a:rPr>
              <a:t>Sadrži sedam modela luka koji funkcionišu u kombinaciji sa PSB (Power system blockset) bibliotekom.</a:t>
            </a:r>
          </a:p>
          <a:p>
            <a:pPr algn="just"/>
            <a:endParaRPr lang="sr-Latn-CS" dirty="0" smtClean="0">
              <a:solidFill>
                <a:srgbClr val="339966"/>
              </a:solidFill>
            </a:endParaRPr>
          </a:p>
          <a:p>
            <a:pPr algn="just"/>
            <a:r>
              <a:rPr lang="sr-Latn-CS" dirty="0" smtClean="0">
                <a:solidFill>
                  <a:srgbClr val="339966"/>
                </a:solidFill>
              </a:rPr>
              <a:t>AMB radi sa verzijom V.2 PSB biblioteke, verziji V.3 se može prilagoditi pomoću komande “psbupdate”, dok je sa verzijom V.4 nekompatibilna.</a:t>
            </a:r>
          </a:p>
          <a:p>
            <a:pPr algn="just"/>
            <a:endParaRPr lang="sr-Latn-CS" dirty="0" smtClean="0">
              <a:solidFill>
                <a:srgbClr val="339966"/>
              </a:solidFill>
            </a:endParaRPr>
          </a:p>
          <a:p>
            <a:pPr algn="just"/>
            <a:r>
              <a:rPr lang="sr-Latn-CS" dirty="0" smtClean="0">
                <a:solidFill>
                  <a:srgbClr val="339966"/>
                </a:solidFill>
              </a:rPr>
              <a:t>Glavni princip rada možemo prikazati na Mayrovom modelu luka </a:t>
            </a:r>
          </a:p>
          <a:p>
            <a:pPr algn="just">
              <a:buNone/>
            </a:pPr>
            <a:endParaRPr lang="sr-Latn-CS" dirty="0">
              <a:solidFill>
                <a:srgbClr val="3399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902</Words>
  <Application>Microsoft Office PowerPoint</Application>
  <PresentationFormat>On-screen Show (4:3)</PresentationFormat>
  <Paragraphs>141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Modelovanje električnog luka u visokonaponskim prekidačima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Primjena AMB u realnom sistemu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Modelovanje električnog luka u visokonaponskim prekidačima Doc. dr. Vladan Radulović, Spec. Sc. Marija Mrdak        </vt:lpstr>
      <vt:lpstr>HVALA NA PAŽNJI!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Marija 1</cp:lastModifiedBy>
  <cp:revision>74</cp:revision>
  <dcterms:created xsi:type="dcterms:W3CDTF">2013-08-21T19:17:07Z</dcterms:created>
  <dcterms:modified xsi:type="dcterms:W3CDTF">2015-05-09T00:52:16Z</dcterms:modified>
</cp:coreProperties>
</file>